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8"/>
  </p:notesMasterIdLst>
  <p:sldIdLst>
    <p:sldId id="256" r:id="rId3"/>
    <p:sldId id="257" r:id="rId4"/>
    <p:sldId id="328" r:id="rId5"/>
    <p:sldId id="390" r:id="rId6"/>
    <p:sldId id="389" r:id="rId7"/>
    <p:sldId id="326" r:id="rId8"/>
    <p:sldId id="327" r:id="rId9"/>
    <p:sldId id="329" r:id="rId10"/>
    <p:sldId id="335" r:id="rId11"/>
    <p:sldId id="336" r:id="rId12"/>
    <p:sldId id="348" r:id="rId13"/>
    <p:sldId id="349" r:id="rId14"/>
    <p:sldId id="258" r:id="rId15"/>
    <p:sldId id="259" r:id="rId16"/>
    <p:sldId id="260" r:id="rId17"/>
    <p:sldId id="352" r:id="rId18"/>
    <p:sldId id="353" r:id="rId19"/>
    <p:sldId id="354" r:id="rId20"/>
    <p:sldId id="355" r:id="rId21"/>
    <p:sldId id="356" r:id="rId22"/>
    <p:sldId id="357" r:id="rId23"/>
    <p:sldId id="360" r:id="rId24"/>
    <p:sldId id="361" r:id="rId25"/>
    <p:sldId id="362" r:id="rId26"/>
    <p:sldId id="363" r:id="rId27"/>
    <p:sldId id="364" r:id="rId28"/>
    <p:sldId id="408" r:id="rId29"/>
    <p:sldId id="262" r:id="rId30"/>
    <p:sldId id="368" r:id="rId31"/>
    <p:sldId id="263" r:id="rId32"/>
    <p:sldId id="264" r:id="rId33"/>
    <p:sldId id="369" r:id="rId34"/>
    <p:sldId id="409" r:id="rId35"/>
    <p:sldId id="410" r:id="rId36"/>
    <p:sldId id="411" r:id="rId37"/>
    <p:sldId id="412" r:id="rId38"/>
    <p:sldId id="268" r:id="rId39"/>
    <p:sldId id="269" r:id="rId40"/>
    <p:sldId id="270" r:id="rId41"/>
    <p:sldId id="271" r:id="rId42"/>
    <p:sldId id="272" r:id="rId43"/>
    <p:sldId id="273" r:id="rId44"/>
    <p:sldId id="274" r:id="rId45"/>
    <p:sldId id="289" r:id="rId46"/>
    <p:sldId id="372" r:id="rId47"/>
    <p:sldId id="373" r:id="rId48"/>
    <p:sldId id="382" r:id="rId49"/>
    <p:sldId id="383" r:id="rId50"/>
    <p:sldId id="375" r:id="rId51"/>
    <p:sldId id="376" r:id="rId52"/>
    <p:sldId id="378" r:id="rId53"/>
    <p:sldId id="379" r:id="rId54"/>
    <p:sldId id="381" r:id="rId55"/>
    <p:sldId id="290" r:id="rId56"/>
    <p:sldId id="291" r:id="rId57"/>
    <p:sldId id="292" r:id="rId58"/>
    <p:sldId id="301" r:id="rId59"/>
    <p:sldId id="302" r:id="rId60"/>
    <p:sldId id="435" r:id="rId61"/>
    <p:sldId id="436" r:id="rId62"/>
    <p:sldId id="437" r:id="rId63"/>
    <p:sldId id="438" r:id="rId64"/>
    <p:sldId id="440" r:id="rId65"/>
    <p:sldId id="434" r:id="rId66"/>
    <p:sldId id="417" r:id="rId67"/>
    <p:sldId id="418" r:id="rId68"/>
    <p:sldId id="430" r:id="rId69"/>
    <p:sldId id="431" r:id="rId70"/>
    <p:sldId id="432" r:id="rId71"/>
    <p:sldId id="433" r:id="rId72"/>
    <p:sldId id="425" r:id="rId73"/>
    <p:sldId id="426" r:id="rId74"/>
    <p:sldId id="424" r:id="rId75"/>
    <p:sldId id="439" r:id="rId76"/>
    <p:sldId id="385" r:id="rId77"/>
    <p:sldId id="394" r:id="rId78"/>
    <p:sldId id="386" r:id="rId79"/>
    <p:sldId id="388" r:id="rId80"/>
    <p:sldId id="423" r:id="rId81"/>
    <p:sldId id="427" r:id="rId82"/>
    <p:sldId id="428" r:id="rId83"/>
    <p:sldId id="429" r:id="rId84"/>
    <p:sldId id="421" r:id="rId85"/>
    <p:sldId id="422" r:id="rId86"/>
    <p:sldId id="384"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3262" autoAdjust="0"/>
  </p:normalViewPr>
  <p:slideViewPr>
    <p:cSldViewPr snapToGrid="0">
      <p:cViewPr varScale="1">
        <p:scale>
          <a:sx n="78" d="100"/>
          <a:sy n="78" d="100"/>
        </p:scale>
        <p:origin x="1056" y="84"/>
      </p:cViewPr>
      <p:guideLst/>
    </p:cSldViewPr>
  </p:slideViewPr>
  <p:notesTextViewPr>
    <p:cViewPr>
      <p:scale>
        <a:sx n="1" d="1"/>
        <a:sy n="1" d="1"/>
      </p:scale>
      <p:origin x="0" y="0"/>
    </p:cViewPr>
  </p:notesTextViewPr>
  <p:sorterViewPr>
    <p:cViewPr>
      <p:scale>
        <a:sx n="100" d="100"/>
        <a:sy n="100" d="100"/>
      </p:scale>
      <p:origin x="0" y="-194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F2F68-B67E-4EA0-984B-6ACAFF59AFD5}" type="datetimeFigureOut">
              <a:rPr lang="en-US" smtClean="0"/>
              <a:t>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577CE-E2C6-41D4-B648-29BE4BE42458}" type="slidenum">
              <a:rPr lang="en-US" smtClean="0"/>
              <a:t>‹#›</a:t>
            </a:fld>
            <a:endParaRPr lang="en-US"/>
          </a:p>
        </p:txBody>
      </p:sp>
    </p:spTree>
    <p:extLst>
      <p:ext uri="{BB962C8B-B14F-4D97-AF65-F5344CB8AC3E}">
        <p14:creationId xmlns:p14="http://schemas.microsoft.com/office/powerpoint/2010/main" val="995563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a:t>
            </a:fld>
            <a:endParaRPr lang="en-US"/>
          </a:p>
        </p:txBody>
      </p:sp>
    </p:spTree>
    <p:extLst>
      <p:ext uri="{BB962C8B-B14F-4D97-AF65-F5344CB8AC3E}">
        <p14:creationId xmlns:p14="http://schemas.microsoft.com/office/powerpoint/2010/main" val="69326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the</a:t>
            </a:r>
            <a:r>
              <a:rPr lang="en-US" baseline="0" dirty="0" smtClean="0"/>
              <a:t> sample mean is 105.5?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25</a:t>
            </a:fld>
            <a:endParaRPr lang="en-US"/>
          </a:p>
        </p:txBody>
      </p:sp>
    </p:spTree>
    <p:extLst>
      <p:ext uri="{BB962C8B-B14F-4D97-AF65-F5344CB8AC3E}">
        <p14:creationId xmlns:p14="http://schemas.microsoft.com/office/powerpoint/2010/main" val="312849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moved this far without even looking at our data!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27</a:t>
            </a:fld>
            <a:endParaRPr lang="en-US"/>
          </a:p>
        </p:txBody>
      </p:sp>
    </p:spTree>
    <p:extLst>
      <p:ext uri="{BB962C8B-B14F-4D97-AF65-F5344CB8AC3E}">
        <p14:creationId xmlns:p14="http://schemas.microsoft.com/office/powerpoint/2010/main" val="4184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Ahhh</a:t>
            </a:r>
            <a:r>
              <a:rPr lang="en-US" dirty="0" smtClean="0"/>
              <a:t>, the famous z-score</a:t>
            </a:r>
            <a:r>
              <a:rPr lang="en-US" dirty="0" smtClean="0"/>
              <a:t>!! </a:t>
            </a:r>
          </a:p>
          <a:p>
            <a:endParaRPr lang="en-US" dirty="0" smtClean="0"/>
          </a:p>
          <a:p>
            <a:r>
              <a:rPr lang="en-US" dirty="0" smtClean="0"/>
              <a:t>Restate</a:t>
            </a:r>
            <a:r>
              <a:rPr lang="en-US" baseline="0" dirty="0" smtClean="0"/>
              <a:t>s the data into z standard errors from the known population mean.</a:t>
            </a:r>
          </a:p>
          <a:p>
            <a:endParaRPr lang="en-US" baseline="0" dirty="0" smtClean="0"/>
          </a:p>
          <a:p>
            <a:r>
              <a:rPr lang="en-US" baseline="0" dirty="0" smtClean="0"/>
              <a:t>Put on board?</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29</a:t>
            </a:fld>
            <a:endParaRPr lang="en-US"/>
          </a:p>
        </p:txBody>
      </p:sp>
    </p:spTree>
    <p:extLst>
      <p:ext uri="{BB962C8B-B14F-4D97-AF65-F5344CB8AC3E}">
        <p14:creationId xmlns:p14="http://schemas.microsoft.com/office/powerpoint/2010/main" val="27304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tell us</a:t>
            </a:r>
            <a:r>
              <a:rPr lang="en-US" dirty="0" smtClean="0"/>
              <a:t>??</a:t>
            </a:r>
          </a:p>
          <a:p>
            <a:endParaRPr lang="en-US" dirty="0" smtClean="0"/>
          </a:p>
          <a:p>
            <a:r>
              <a:rPr lang="en-US" dirty="0" smtClean="0"/>
              <a:t>Is it </a:t>
            </a:r>
            <a:r>
              <a:rPr lang="en-US" dirty="0" err="1" smtClean="0"/>
              <a:t>signf</a:t>
            </a:r>
            <a:r>
              <a:rPr lang="en-US" dirty="0" smtClean="0"/>
              <a:t>? Does it support the alternative hypothesis?</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31</a:t>
            </a:fld>
            <a:endParaRPr lang="en-US"/>
          </a:p>
        </p:txBody>
      </p:sp>
    </p:spTree>
    <p:extLst>
      <p:ext uri="{BB962C8B-B14F-4D97-AF65-F5344CB8AC3E}">
        <p14:creationId xmlns:p14="http://schemas.microsoft.com/office/powerpoint/2010/main" val="3361064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lookup – </a:t>
            </a:r>
          </a:p>
          <a:p>
            <a:endParaRPr lang="en-US" dirty="0" smtClean="0"/>
          </a:p>
          <a:p>
            <a:r>
              <a:rPr lang="en-US" dirty="0" smtClean="0"/>
              <a:t>The “other” confidence region – beware!!</a:t>
            </a:r>
          </a:p>
          <a:p>
            <a:endParaRPr lang="en-US" dirty="0" smtClean="0"/>
          </a:p>
          <a:p>
            <a:r>
              <a:rPr lang="en-US" dirty="0" smtClean="0"/>
              <a:t>p&lt; ,</a:t>
            </a:r>
            <a:r>
              <a:rPr lang="en-US" baseline="0" dirty="0" smtClean="0"/>
              <a:t> not </a:t>
            </a:r>
            <a:r>
              <a:rPr lang="en-US" baseline="0" dirty="0" smtClean="0"/>
              <a:t>==, computers!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32</a:t>
            </a:fld>
            <a:endParaRPr lang="en-US"/>
          </a:p>
        </p:txBody>
      </p:sp>
    </p:spTree>
    <p:extLst>
      <p:ext uri="{BB962C8B-B14F-4D97-AF65-F5344CB8AC3E}">
        <p14:creationId xmlns:p14="http://schemas.microsoft.com/office/powerpoint/2010/main" val="137673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a “good” p-value?</a:t>
            </a:r>
          </a:p>
          <a:p>
            <a:endParaRPr lang="en-US" dirty="0" smtClean="0"/>
          </a:p>
          <a:p>
            <a:r>
              <a:rPr lang="en-US" dirty="0" smtClean="0"/>
              <a:t>History</a:t>
            </a:r>
            <a:r>
              <a:rPr lang="en-US" baseline="0" dirty="0" smtClean="0"/>
              <a:t> of alpha (tables) 0.1, 0.05. 0.01</a:t>
            </a:r>
          </a:p>
          <a:p>
            <a:endParaRPr lang="en-US" baseline="0" dirty="0" smtClean="0"/>
          </a:p>
          <a:p>
            <a:r>
              <a:rPr lang="en-US" baseline="0" dirty="0" smtClean="0"/>
              <a:t>Field 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35</a:t>
            </a:fld>
            <a:endParaRPr lang="en-US"/>
          </a:p>
        </p:txBody>
      </p:sp>
    </p:spTree>
    <p:extLst>
      <p:ext uri="{BB962C8B-B14F-4D97-AF65-F5344CB8AC3E}">
        <p14:creationId xmlns:p14="http://schemas.microsoft.com/office/powerpoint/2010/main" val="3526583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readings – statistically significant does not mean interesting</a:t>
            </a:r>
          </a:p>
          <a:p>
            <a:endParaRPr lang="en-US" dirty="0" smtClean="0"/>
          </a:p>
          <a:p>
            <a:r>
              <a:rPr lang="en-US" dirty="0" smtClean="0"/>
              <a:t>“there is sufficient</a:t>
            </a:r>
            <a:r>
              <a:rPr lang="en-US" baseline="0" dirty="0" smtClean="0"/>
              <a:t> evidence to support the hypothesis that…”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36</a:t>
            </a:fld>
            <a:endParaRPr lang="en-US"/>
          </a:p>
        </p:txBody>
      </p:sp>
    </p:spTree>
    <p:extLst>
      <p:ext uri="{BB962C8B-B14F-4D97-AF65-F5344CB8AC3E}">
        <p14:creationId xmlns:p14="http://schemas.microsoft.com/office/powerpoint/2010/main" val="1882739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Permutation – built </a:t>
            </a:r>
            <a:r>
              <a:rPr lang="en-US" dirty="0" err="1" smtClean="0"/>
              <a:t>dist</a:t>
            </a:r>
            <a:r>
              <a:rPr lang="en-US" dirty="0" smtClean="0"/>
              <a:t>, counted extremes – empirically arrived at the p-value</a:t>
            </a:r>
          </a:p>
          <a:p>
            <a:endParaRPr lang="en-US" dirty="0" smtClean="0"/>
          </a:p>
          <a:p>
            <a:r>
              <a:rPr lang="en-US" dirty="0" smtClean="0"/>
              <a:t>Now a formula</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37</a:t>
            </a:fld>
            <a:endParaRPr lang="en-US"/>
          </a:p>
        </p:txBody>
      </p:sp>
    </p:spTree>
    <p:extLst>
      <p:ext uri="{BB962C8B-B14F-4D97-AF65-F5344CB8AC3E}">
        <p14:creationId xmlns:p14="http://schemas.microsoft.com/office/powerpoint/2010/main" val="332141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would you get the critical values in R?</a:t>
            </a:r>
          </a:p>
          <a:p>
            <a:endParaRPr lang="en-US" dirty="0" smtClean="0"/>
          </a:p>
          <a:p>
            <a:r>
              <a:rPr lang="en-US" dirty="0" smtClean="0"/>
              <a:t>How would you compute the critical values?</a:t>
            </a:r>
          </a:p>
          <a:p>
            <a:r>
              <a:rPr lang="en-US" dirty="0" err="1" smtClean="0"/>
              <a:t>Qnorm</a:t>
            </a:r>
            <a:r>
              <a:rPr lang="en-US" dirty="0" smtClean="0"/>
              <a:t>(.025), </a:t>
            </a:r>
            <a:r>
              <a:rPr lang="en-US" dirty="0" err="1" smtClean="0"/>
              <a:t>qnorm</a:t>
            </a:r>
            <a:r>
              <a:rPr lang="en-US" dirty="0" smtClean="0"/>
              <a:t>(.975)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38</a:t>
            </a:fld>
            <a:endParaRPr lang="en-US"/>
          </a:p>
        </p:txBody>
      </p:sp>
    </p:spTree>
    <p:extLst>
      <p:ext uri="{BB962C8B-B14F-4D97-AF65-F5344CB8AC3E}">
        <p14:creationId xmlns:p14="http://schemas.microsoft.com/office/powerpoint/2010/main" val="2271496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making your data look like the unit-normal, </a:t>
            </a:r>
          </a:p>
          <a:p>
            <a:endParaRPr lang="en-US" dirty="0" smtClean="0"/>
          </a:p>
          <a:p>
            <a:r>
              <a:rPr lang="en-US" dirty="0" smtClean="0"/>
              <a:t>Make the unit-normal look</a:t>
            </a:r>
            <a:r>
              <a:rPr lang="en-US" baseline="0" dirty="0" smtClean="0"/>
              <a:t> like your data. </a:t>
            </a:r>
          </a:p>
          <a:p>
            <a:endParaRPr lang="en-US" baseline="0" dirty="0" smtClean="0"/>
          </a:p>
        </p:txBody>
      </p:sp>
      <p:sp>
        <p:nvSpPr>
          <p:cNvPr id="4" name="Slide Number Placeholder 3"/>
          <p:cNvSpPr>
            <a:spLocks noGrp="1"/>
          </p:cNvSpPr>
          <p:nvPr>
            <p:ph type="sldNum" sz="quarter" idx="10"/>
          </p:nvPr>
        </p:nvSpPr>
        <p:spPr/>
        <p:txBody>
          <a:bodyPr/>
          <a:lstStyle/>
          <a:p>
            <a:fld id="{69B577CE-E2C6-41D4-B648-29BE4BE42458}" type="slidenum">
              <a:rPr lang="en-US" smtClean="0"/>
              <a:t>39</a:t>
            </a:fld>
            <a:endParaRPr lang="en-US"/>
          </a:p>
        </p:txBody>
      </p:sp>
    </p:spTree>
    <p:extLst>
      <p:ext uri="{BB962C8B-B14F-4D97-AF65-F5344CB8AC3E}">
        <p14:creationId xmlns:p14="http://schemas.microsoft.com/office/powerpoint/2010/main" val="351721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of possible parameters</a:t>
            </a:r>
            <a:r>
              <a:rPr lang="en-US" baseline="0" dirty="0" smtClean="0"/>
              <a:t> that are compatible with my data</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a:t>
            </a:fld>
            <a:endParaRPr lang="en-US"/>
          </a:p>
        </p:txBody>
      </p:sp>
    </p:spTree>
    <p:extLst>
      <p:ext uri="{BB962C8B-B14F-4D97-AF65-F5344CB8AC3E}">
        <p14:creationId xmlns:p14="http://schemas.microsoft.com/office/powerpoint/2010/main" val="1032571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realistic situation!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45</a:t>
            </a:fld>
            <a:endParaRPr lang="en-US"/>
          </a:p>
        </p:txBody>
      </p:sp>
    </p:spTree>
    <p:extLst>
      <p:ext uri="{BB962C8B-B14F-4D97-AF65-F5344CB8AC3E}">
        <p14:creationId xmlns:p14="http://schemas.microsoft.com/office/powerpoint/2010/main" val="406666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55</a:t>
            </a:fld>
            <a:endParaRPr lang="en-US"/>
          </a:p>
        </p:txBody>
      </p:sp>
    </p:spTree>
    <p:extLst>
      <p:ext uri="{BB962C8B-B14F-4D97-AF65-F5344CB8AC3E}">
        <p14:creationId xmlns:p14="http://schemas.microsoft.com/office/powerpoint/2010/main" val="2023228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school!</a:t>
            </a:r>
          </a:p>
          <a:p>
            <a:endParaRPr lang="en-US" dirty="0" smtClean="0"/>
          </a:p>
          <a:p>
            <a:r>
              <a:rPr lang="en-US" dirty="0" smtClean="0"/>
              <a:t>But</a:t>
            </a:r>
            <a:r>
              <a:rPr lang="en-US" dirty="0" smtClean="0"/>
              <a:t>, luckily,</a:t>
            </a:r>
            <a:r>
              <a:rPr lang="en-US" baseline="0" dirty="0" smtClean="0"/>
              <a:t> we have computers!!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56</a:t>
            </a:fld>
            <a:endParaRPr lang="en-US"/>
          </a:p>
        </p:txBody>
      </p:sp>
    </p:spTree>
    <p:extLst>
      <p:ext uri="{BB962C8B-B14F-4D97-AF65-F5344CB8AC3E}">
        <p14:creationId xmlns:p14="http://schemas.microsoft.com/office/powerpoint/2010/main" val="98880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the danger of playing with your tails…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58</a:t>
            </a:fld>
            <a:endParaRPr lang="en-US"/>
          </a:p>
        </p:txBody>
      </p:sp>
    </p:spTree>
    <p:extLst>
      <p:ext uri="{BB962C8B-B14F-4D97-AF65-F5344CB8AC3E}">
        <p14:creationId xmlns:p14="http://schemas.microsoft.com/office/powerpoint/2010/main" val="76897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P-vale and confidence interval</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60</a:t>
            </a:fld>
            <a:endParaRPr lang="en-US"/>
          </a:p>
        </p:txBody>
      </p:sp>
    </p:spTree>
    <p:extLst>
      <p:ext uri="{BB962C8B-B14F-4D97-AF65-F5344CB8AC3E}">
        <p14:creationId xmlns:p14="http://schemas.microsoft.com/office/powerpoint/2010/main" val="3405175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Symmetric</a:t>
            </a:r>
            <a:r>
              <a:rPr lang="en-US" dirty="0" smtClean="0"/>
              <a:t>!! </a:t>
            </a:r>
          </a:p>
          <a:p>
            <a:endParaRPr lang="en-US" dirty="0" smtClean="0"/>
          </a:p>
          <a:p>
            <a:r>
              <a:rPr lang="en-US" dirty="0" smtClean="0"/>
              <a:t>Required when bootstrapping?</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65</a:t>
            </a:fld>
            <a:endParaRPr lang="en-US"/>
          </a:p>
        </p:txBody>
      </p:sp>
    </p:spTree>
    <p:extLst>
      <p:ext uri="{BB962C8B-B14F-4D97-AF65-F5344CB8AC3E}">
        <p14:creationId xmlns:p14="http://schemas.microsoft.com/office/powerpoint/2010/main" val="63094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find the range</a:t>
            </a:r>
            <a:r>
              <a:rPr lang="en-US" baseline="0" dirty="0" smtClean="0"/>
              <a:t> of possible values for the population underlying our sample,</a:t>
            </a:r>
          </a:p>
          <a:p>
            <a:r>
              <a:rPr lang="en-US" baseline="0" dirty="0" smtClean="0"/>
              <a:t>Is the null mean in there?</a:t>
            </a:r>
          </a:p>
          <a:p>
            <a:endParaRPr lang="en-US" baseline="0" dirty="0" smtClean="0"/>
          </a:p>
          <a:p>
            <a:r>
              <a:rPr lang="en-US" baseline="0" dirty="0" smtClean="0"/>
              <a:t>Then our mean isn’t so special, is it?</a:t>
            </a:r>
          </a:p>
        </p:txBody>
      </p:sp>
      <p:sp>
        <p:nvSpPr>
          <p:cNvPr id="4" name="Slide Number Placeholder 3"/>
          <p:cNvSpPr>
            <a:spLocks noGrp="1"/>
          </p:cNvSpPr>
          <p:nvPr>
            <p:ph type="sldNum" sz="quarter" idx="10"/>
          </p:nvPr>
        </p:nvSpPr>
        <p:spPr/>
        <p:txBody>
          <a:bodyPr/>
          <a:lstStyle/>
          <a:p>
            <a:fld id="{69B577CE-E2C6-41D4-B648-29BE4BE42458}" type="slidenum">
              <a:rPr lang="en-US" smtClean="0"/>
              <a:t>66</a:t>
            </a:fld>
            <a:endParaRPr lang="en-US"/>
          </a:p>
        </p:txBody>
      </p:sp>
    </p:spTree>
    <p:extLst>
      <p:ext uri="{BB962C8B-B14F-4D97-AF65-F5344CB8AC3E}">
        <p14:creationId xmlns:p14="http://schemas.microsoft.com/office/powerpoint/2010/main" val="3330858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confidence region – beware!!</a:t>
            </a:r>
          </a:p>
          <a:p>
            <a:endParaRPr lang="en-US" dirty="0" smtClean="0"/>
          </a:p>
          <a:p>
            <a:r>
              <a:rPr lang="en-US" dirty="0" smtClean="0"/>
              <a:t>Region of </a:t>
            </a:r>
            <a:r>
              <a:rPr lang="en-US" dirty="0" smtClean="0"/>
              <a:t>acceptance/rejection – totally about critical values and the # to beat.</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71</a:t>
            </a:fld>
            <a:endParaRPr lang="en-US"/>
          </a:p>
        </p:txBody>
      </p:sp>
    </p:spTree>
    <p:extLst>
      <p:ext uri="{BB962C8B-B14F-4D97-AF65-F5344CB8AC3E}">
        <p14:creationId xmlns:p14="http://schemas.microsoft.com/office/powerpoint/2010/main" val="4085882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possible parameters, and</a:t>
            </a:r>
            <a:r>
              <a:rPr lang="en-US" baseline="0" dirty="0" smtClean="0"/>
              <a:t> hypotheses about them</a:t>
            </a:r>
            <a:endParaRPr lang="en-US" dirty="0" smtClean="0"/>
          </a:p>
          <a:p>
            <a:endParaRPr lang="en-US" dirty="0" smtClean="0"/>
          </a:p>
          <a:p>
            <a:r>
              <a:rPr lang="en-US" dirty="0" smtClean="0"/>
              <a:t>Other paradigms than reject-support.</a:t>
            </a:r>
            <a:r>
              <a:rPr lang="en-US" baseline="0" dirty="0" smtClean="0"/>
              <a:t>  </a:t>
            </a:r>
            <a:r>
              <a:rPr lang="en-US" dirty="0" smtClean="0"/>
              <a:t>NEVER accept.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a:t>
            </a:fld>
            <a:endParaRPr lang="en-US"/>
          </a:p>
        </p:txBody>
      </p:sp>
    </p:spTree>
    <p:extLst>
      <p:ext uri="{BB962C8B-B14F-4D97-AF65-F5344CB8AC3E}">
        <p14:creationId xmlns:p14="http://schemas.microsoft.com/office/powerpoint/2010/main" val="238276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 a sample down to a statistic, and have a hypothesis about it</a:t>
            </a:r>
          </a:p>
          <a:p>
            <a:endParaRPr lang="en-US" dirty="0" smtClean="0"/>
          </a:p>
          <a:p>
            <a:r>
              <a:rPr lang="en-US" dirty="0" smtClean="0"/>
              <a:t>Conditioned on null – what would </a:t>
            </a:r>
            <a:r>
              <a:rPr lang="en-US" dirty="0" err="1" smtClean="0"/>
              <a:t>dist</a:t>
            </a:r>
            <a:r>
              <a:rPr lang="en-US" dirty="0" smtClean="0"/>
              <a:t> look like if null</a:t>
            </a:r>
            <a:r>
              <a:rPr lang="en-US" baseline="0" dirty="0" smtClean="0"/>
              <a:t> were true? How does H1 compare?</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a:t>
            </a:fld>
            <a:endParaRPr lang="en-US"/>
          </a:p>
        </p:txBody>
      </p:sp>
    </p:spTree>
    <p:extLst>
      <p:ext uri="{BB962C8B-B14F-4D97-AF65-F5344CB8AC3E}">
        <p14:creationId xmlns:p14="http://schemas.microsoft.com/office/powerpoint/2010/main" val="1437110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Won’t see the sampling</a:t>
            </a:r>
            <a:r>
              <a:rPr lang="en-US" baseline="0" dirty="0" smtClean="0"/>
              <a:t> distribution</a:t>
            </a:r>
            <a:r>
              <a:rPr lang="en-US" dirty="0" smtClean="0"/>
              <a:t> – use probability theory to infer (under assumptions)</a:t>
            </a:r>
          </a:p>
          <a:p>
            <a:endParaRPr lang="en-US" dirty="0" smtClean="0"/>
          </a:p>
          <a:p>
            <a:r>
              <a:rPr lang="en-US" dirty="0" smtClean="0"/>
              <a:t>Like the </a:t>
            </a:r>
            <a:r>
              <a:rPr lang="en-US" baseline="0" dirty="0" smtClean="0"/>
              <a:t> - </a:t>
            </a:r>
            <a:r>
              <a:rPr lang="en-US" dirty="0" smtClean="0"/>
              <a:t>Recall SEM = sigma/</a:t>
            </a:r>
            <a:r>
              <a:rPr lang="en-US" dirty="0" err="1" smtClean="0"/>
              <a:t>sqrt</a:t>
            </a:r>
            <a:r>
              <a:rPr lang="en-US" dirty="0" smtClean="0"/>
              <a:t>(n=sample size)</a:t>
            </a:r>
          </a:p>
          <a:p>
            <a:endParaRPr lang="en-US" dirty="0" smtClean="0"/>
          </a:p>
          <a:p>
            <a:r>
              <a:rPr lang="en-US" dirty="0" smtClean="0"/>
              <a:t>Different</a:t>
            </a:r>
            <a:r>
              <a:rPr lang="en-US" baseline="0" dirty="0" smtClean="0"/>
              <a:t> SE </a:t>
            </a:r>
            <a:r>
              <a:rPr lang="en-US" baseline="0" dirty="0" err="1" smtClean="0"/>
              <a:t>calc</a:t>
            </a:r>
            <a:r>
              <a:rPr lang="en-US" baseline="0" dirty="0" smtClean="0"/>
              <a:t> for different random </a:t>
            </a:r>
            <a:r>
              <a:rPr lang="en-US" baseline="0" dirty="0" err="1" smtClean="0"/>
              <a:t>vars</a:t>
            </a:r>
            <a:r>
              <a:rPr lang="en-US" baseline="0" dirty="0" smtClean="0"/>
              <a:t>/ distributions</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8</a:t>
            </a:fld>
            <a:endParaRPr lang="en-US"/>
          </a:p>
        </p:txBody>
      </p:sp>
    </p:spTree>
    <p:extLst>
      <p:ext uri="{BB962C8B-B14F-4D97-AF65-F5344CB8AC3E}">
        <p14:creationId xmlns:p14="http://schemas.microsoft.com/office/powerpoint/2010/main" val="1128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in means, medians</a:t>
            </a:r>
          </a:p>
          <a:p>
            <a:r>
              <a:rPr lang="en-US" dirty="0" smtClean="0"/>
              <a:t>Proportion</a:t>
            </a:r>
            <a:r>
              <a:rPr lang="en-US" baseline="0" dirty="0" smtClean="0"/>
              <a:t> and diff in proportion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9</a:t>
            </a:fld>
            <a:endParaRPr lang="en-US"/>
          </a:p>
        </p:txBody>
      </p:sp>
    </p:spTree>
    <p:extLst>
      <p:ext uri="{BB962C8B-B14F-4D97-AF65-F5344CB8AC3E}">
        <p14:creationId xmlns:p14="http://schemas.microsoft.com/office/powerpoint/2010/main" val="394165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Notation</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10</a:t>
            </a:fld>
            <a:endParaRPr lang="en-US"/>
          </a:p>
        </p:txBody>
      </p:sp>
    </p:spTree>
    <p:extLst>
      <p:ext uri="{BB962C8B-B14F-4D97-AF65-F5344CB8AC3E}">
        <p14:creationId xmlns:p14="http://schemas.microsoft.com/office/powerpoint/2010/main" val="85237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what we know about the population and the</a:t>
            </a:r>
            <a:r>
              <a:rPr lang="en-US" baseline="0" dirty="0" smtClean="0"/>
              <a:t> statistic of interest</a:t>
            </a:r>
            <a:endParaRPr lang="en-US" dirty="0" smtClean="0"/>
          </a:p>
          <a:p>
            <a:endParaRPr lang="en-US" dirty="0" smtClean="0"/>
          </a:p>
          <a:p>
            <a:r>
              <a:rPr lang="en-US" dirty="0" smtClean="0"/>
              <a:t>Theta</a:t>
            </a:r>
            <a:r>
              <a:rPr lang="en-US" baseline="0" dirty="0" smtClean="0"/>
              <a:t> – based on hypothesis (mean, </a:t>
            </a:r>
            <a:r>
              <a:rPr lang="en-US" baseline="0" dirty="0" err="1" smtClean="0"/>
              <a:t>etc</a:t>
            </a:r>
            <a:r>
              <a:rPr lang="en-US" baseline="0" dirty="0" smtClean="0"/>
              <a:t>)</a:t>
            </a:r>
            <a:endParaRPr lang="en-US" dirty="0" smtClean="0"/>
          </a:p>
          <a:p>
            <a:r>
              <a:rPr lang="en-US" dirty="0" smtClean="0"/>
              <a:t>Theta Hat</a:t>
            </a:r>
            <a:r>
              <a:rPr lang="en-US" baseline="0" dirty="0" smtClean="0"/>
              <a:t> – estimate based on the sample</a:t>
            </a:r>
          </a:p>
          <a:p>
            <a:r>
              <a:rPr lang="en-US" dirty="0" smtClean="0"/>
              <a:t>Theta – estimate based on the null </a:t>
            </a:r>
            <a:r>
              <a:rPr lang="en-US" dirty="0" err="1" smtClean="0"/>
              <a:t>dist</a:t>
            </a:r>
            <a:r>
              <a:rPr lang="en-US" dirty="0" smtClean="0"/>
              <a:t> (in this case assumed</a:t>
            </a:r>
            <a:r>
              <a:rPr lang="en-US" baseline="0" dirty="0" smtClean="0"/>
              <a:t> and known)</a:t>
            </a:r>
            <a:endParaRPr lang="en-US" dirty="0" smtClean="0"/>
          </a:p>
          <a:p>
            <a:endParaRPr lang="en-US" dirty="0" smtClean="0"/>
          </a:p>
          <a:p>
            <a:r>
              <a:rPr lang="en-US" dirty="0" smtClean="0"/>
              <a:t>2 </a:t>
            </a:r>
            <a:r>
              <a:rPr lang="en-US" dirty="0" smtClean="0"/>
              <a:t>we know, 1</a:t>
            </a:r>
            <a:r>
              <a:rPr lang="en-US" baseline="0" dirty="0" smtClean="0"/>
              <a:t> we don’t, yet</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18</a:t>
            </a:fld>
            <a:endParaRPr lang="en-US"/>
          </a:p>
        </p:txBody>
      </p:sp>
    </p:spTree>
    <p:extLst>
      <p:ext uri="{BB962C8B-B14F-4D97-AF65-F5344CB8AC3E}">
        <p14:creationId xmlns:p14="http://schemas.microsoft.com/office/powerpoint/2010/main" val="211059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19</a:t>
            </a:fld>
            <a:endParaRPr lang="en-US"/>
          </a:p>
        </p:txBody>
      </p:sp>
    </p:spTree>
    <p:extLst>
      <p:ext uri="{BB962C8B-B14F-4D97-AF65-F5344CB8AC3E}">
        <p14:creationId xmlns:p14="http://schemas.microsoft.com/office/powerpoint/2010/main" val="264633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Thursday, November 8,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Thursday, November 8,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Thursday, November 8,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Thursday, November 8,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Thursday, November 8, 2018</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Thursday, November 8, 2018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Thursday, November 8, 2018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Thursday, November 8,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Thursday, November 8,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Thursday, November 8,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Thursday, November 8,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Thursday, November 8, 2018</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5.emf"/><Relationship Id="rId5" Type="http://schemas.openxmlformats.org/officeDocument/2006/relationships/oleObject" Target="../embeddings/oleObject3.bin"/><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emf"/></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81875"/>
            <a:ext cx="10464800" cy="1927225"/>
          </a:xfrm>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a:t>
            </a:r>
            <a:r>
              <a:rPr lang="en-US" sz="4000" dirty="0" smtClean="0"/>
              <a:t>Testing and Confidence Intervals</a:t>
            </a:r>
            <a:endParaRPr lang="en-US" sz="4000" dirty="0"/>
          </a:p>
        </p:txBody>
      </p:sp>
      <p:sp>
        <p:nvSpPr>
          <p:cNvPr id="3" name="Subtitle 2"/>
          <p:cNvSpPr>
            <a:spLocks noGrp="1"/>
          </p:cNvSpPr>
          <p:nvPr>
            <p:ph type="subTitle" idx="1"/>
          </p:nvPr>
        </p:nvSpPr>
        <p:spPr>
          <a:xfrm>
            <a:off x="914400" y="3515474"/>
            <a:ext cx="8534400" cy="1752600"/>
          </a:xfrm>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pPr>
              <a:lnSpc>
                <a:spcPct val="150000"/>
              </a:lnSpc>
            </a:pPr>
            <a:r>
              <a:rPr lang="en-US" dirty="0" smtClean="0"/>
              <a:t>Null hypothesis = H</a:t>
            </a:r>
            <a:r>
              <a:rPr lang="en-US" baseline="-25000" dirty="0" smtClean="0"/>
              <a:t>0</a:t>
            </a:r>
            <a:endParaRPr lang="en-US" dirty="0" smtClean="0"/>
          </a:p>
          <a:p>
            <a:pPr>
              <a:lnSpc>
                <a:spcPct val="150000"/>
              </a:lnSpc>
            </a:pPr>
            <a:r>
              <a:rPr lang="en-US" dirty="0" smtClean="0"/>
              <a:t>Alternative hypothesis = H</a:t>
            </a:r>
            <a:r>
              <a:rPr lang="en-US" baseline="-25000" dirty="0" smtClean="0"/>
              <a:t>a</a:t>
            </a:r>
            <a:r>
              <a:rPr lang="en-US" dirty="0" smtClean="0"/>
              <a:t> / H</a:t>
            </a:r>
            <a:r>
              <a:rPr lang="en-US" baseline="-25000" dirty="0" smtClean="0"/>
              <a:t>1</a:t>
            </a:r>
            <a:endParaRPr lang="en-US" dirty="0" smtClean="0"/>
          </a:p>
          <a:p>
            <a:pPr marL="0" indent="0">
              <a:buNone/>
            </a:pPr>
            <a:endParaRPr lang="en-US" cap="all" dirty="0" smtClean="0">
              <a:solidFill>
                <a:srgbClr val="66A7B9"/>
              </a:solidFill>
              <a:latin typeface="Aller Display"/>
              <a:cs typeface="Aller Display"/>
            </a:endParaRPr>
          </a:p>
          <a:p>
            <a:pPr marL="0" indent="0">
              <a:buNone/>
            </a:pPr>
            <a:r>
              <a:rPr lang="en-US" b="1" cap="all" dirty="0" smtClean="0">
                <a:solidFill>
                  <a:schemeClr val="accent1"/>
                </a:solidFill>
              </a:rPr>
              <a:t>Hint: </a:t>
            </a:r>
            <a:r>
              <a:rPr lang="en-US" dirty="0" smtClean="0"/>
              <a:t>we have to know the null distribution, so H</a:t>
            </a:r>
            <a:r>
              <a:rPr lang="en-US" baseline="-25000" dirty="0" smtClean="0"/>
              <a:t>0</a:t>
            </a:r>
            <a:r>
              <a:rPr lang="en-US" dirty="0" smtClean="0"/>
              <a:t> will always be of the form:</a:t>
            </a:r>
          </a:p>
          <a:p>
            <a:pPr marL="0" indent="0">
              <a:lnSpc>
                <a:spcPct val="150000"/>
              </a:lnSpc>
              <a:buNone/>
            </a:pPr>
            <a:r>
              <a:rPr lang="en-US" dirty="0" smtClean="0"/>
              <a:t>Some parameter = some value as in…</a:t>
            </a:r>
          </a:p>
          <a:p>
            <a:pPr marL="0" indent="0">
              <a:lnSpc>
                <a:spcPct val="150000"/>
              </a:lnSpc>
              <a:buNone/>
            </a:pPr>
            <a:r>
              <a:rPr lang="en-US" dirty="0" smtClean="0"/>
              <a:t>µ = 0</a:t>
            </a:r>
            <a:endParaRPr lang="en-US" dirty="0"/>
          </a:p>
        </p:txBody>
      </p:sp>
    </p:spTree>
    <p:extLst>
      <p:ext uri="{BB962C8B-B14F-4D97-AF65-F5344CB8AC3E}">
        <p14:creationId xmlns:p14="http://schemas.microsoft.com/office/powerpoint/2010/main" val="4211436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null distribution</a:t>
            </a:r>
            <a:endParaRPr lang="en-US" dirty="0"/>
          </a:p>
        </p:txBody>
      </p:sp>
      <p:sp>
        <p:nvSpPr>
          <p:cNvPr id="3" name="Content Placeholder 2"/>
          <p:cNvSpPr>
            <a:spLocks noGrp="1"/>
          </p:cNvSpPr>
          <p:nvPr>
            <p:ph idx="1"/>
          </p:nvPr>
        </p:nvSpPr>
        <p:spPr/>
        <p:txBody>
          <a:bodyPr/>
          <a:lstStyle/>
          <a:p>
            <a:r>
              <a:rPr lang="en-US" dirty="0" smtClean="0"/>
              <a:t>If we know the population distribution, we can “construct” the null distribution: the distribution of a test statistic if the null hypothesis is true</a:t>
            </a:r>
          </a:p>
          <a:p>
            <a:r>
              <a:rPr lang="en-US" dirty="0" smtClean="0"/>
              <a:t>If we don’t know the population distribution, we can simulate it using </a:t>
            </a:r>
            <a:r>
              <a:rPr lang="en-US" dirty="0" smtClean="0">
                <a:solidFill>
                  <a:schemeClr val="accent1"/>
                </a:solidFill>
                <a:latin typeface="Lobster Two" charset="0"/>
                <a:ea typeface="Lobster Two" charset="0"/>
                <a:cs typeface="Lobster Two" charset="0"/>
              </a:rPr>
              <a:t>resampling</a:t>
            </a:r>
          </a:p>
          <a:p>
            <a:pPr lvl="1"/>
            <a:r>
              <a:rPr lang="en-US" dirty="0" smtClean="0"/>
              <a:t>In </a:t>
            </a:r>
            <a:r>
              <a:rPr lang="en-US" dirty="0"/>
              <a:t>the </a:t>
            </a:r>
            <a:r>
              <a:rPr lang="en-US" i="1" dirty="0"/>
              <a:t>two sample </a:t>
            </a:r>
            <a:r>
              <a:rPr lang="en-US" dirty="0"/>
              <a:t>scenario, this means we resample observations from our sample data </a:t>
            </a:r>
            <a:r>
              <a:rPr lang="en-US" dirty="0" smtClean="0">
                <a:solidFill>
                  <a:schemeClr val="accent1"/>
                </a:solidFill>
                <a:latin typeface="Lobster Two" charset="0"/>
                <a:ea typeface="Lobster Two" charset="0"/>
                <a:cs typeface="Lobster Two" charset="0"/>
              </a:rPr>
              <a:t>without replacement</a:t>
            </a:r>
            <a:r>
              <a:rPr lang="en-US" dirty="0" smtClean="0"/>
              <a:t>, </a:t>
            </a:r>
            <a:r>
              <a:rPr lang="en-US" dirty="0"/>
              <a:t>each time reshuffling the "sample" or "group" </a:t>
            </a:r>
            <a:r>
              <a:rPr lang="en-US" dirty="0" smtClean="0"/>
              <a:t>assignment (a la Sneetches). </a:t>
            </a:r>
          </a:p>
          <a:p>
            <a:endParaRPr lang="en-US" dirty="0"/>
          </a:p>
        </p:txBody>
      </p:sp>
      <p:pic>
        <p:nvPicPr>
          <p:cNvPr id="4" name="Content Placeholder 4"/>
          <p:cNvPicPr>
            <a:picLocks noChangeAspect="1"/>
          </p:cNvPicPr>
          <p:nvPr/>
        </p:nvPicPr>
        <p:blipFill>
          <a:blip r:embed="rId2"/>
          <a:stretch>
            <a:fillRect/>
          </a:stretch>
        </p:blipFill>
        <p:spPr>
          <a:xfrm>
            <a:off x="9150233" y="4074289"/>
            <a:ext cx="2732086" cy="2460585"/>
          </a:xfrm>
          <a:prstGeom prst="rect">
            <a:avLst/>
          </a:prstGeom>
        </p:spPr>
      </p:pic>
    </p:spTree>
    <p:extLst>
      <p:ext uri="{BB962C8B-B14F-4D97-AF65-F5344CB8AC3E}">
        <p14:creationId xmlns:p14="http://schemas.microsoft.com/office/powerpoint/2010/main" val="3149083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sampling distribution under the null hypothesis by shuffling the group labels repeatedly and computing 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If </a:t>
            </a:r>
            <a:r>
              <a:rPr lang="en-US" dirty="0"/>
              <a:t>the labels really don't matter, then switching them shouldn't change the result! We do this when we want to test whether observations from two groups follows the same distribution, without making any assumptions about the shape of that distribution (e.g., normality). </a:t>
            </a:r>
          </a:p>
        </p:txBody>
      </p:sp>
    </p:spTree>
    <p:extLst>
      <p:ext uri="{BB962C8B-B14F-4D97-AF65-F5344CB8AC3E}">
        <p14:creationId xmlns:p14="http://schemas.microsoft.com/office/powerpoint/2010/main" val="863329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Intuition – 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a:xfrm>
            <a:off x="609600" y="1673352"/>
            <a:ext cx="5588000" cy="4718304"/>
          </a:xfrm>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endParaRPr lang="en-US" dirty="0" smtClean="0"/>
          </a:p>
          <a:p>
            <a:endParaRPr lang="en-US" dirty="0" smtClean="0"/>
          </a:p>
          <a:p>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7" name="Picture 6"/>
          <p:cNvPicPr>
            <a:picLocks noChangeAspect="1"/>
          </p:cNvPicPr>
          <p:nvPr/>
        </p:nvPicPr>
        <p:blipFill>
          <a:blip r:embed="rId3"/>
          <a:stretch>
            <a:fillRect/>
          </a:stretch>
        </p:blipFill>
        <p:spPr>
          <a:xfrm>
            <a:off x="5105400" y="2552700"/>
            <a:ext cx="1968500" cy="1092200"/>
          </a:xfrm>
          <a:prstGeom prst="rect">
            <a:avLst/>
          </a:prstGeom>
        </p:spPr>
      </p:pic>
      <p:pic>
        <p:nvPicPr>
          <p:cNvPr id="8" name="Picture 7"/>
          <p:cNvPicPr>
            <a:picLocks noChangeAspect="1"/>
          </p:cNvPicPr>
          <p:nvPr/>
        </p:nvPicPr>
        <p:blipFill>
          <a:blip r:embed="rId4"/>
          <a:stretch>
            <a:fillRect/>
          </a:stretch>
        </p:blipFill>
        <p:spPr>
          <a:xfrm>
            <a:off x="5105400" y="4800600"/>
            <a:ext cx="1968500" cy="1041400"/>
          </a:xfrm>
          <a:prstGeom prst="rect">
            <a:avLst/>
          </a:prstGeom>
        </p:spPr>
      </p:pic>
    </p:spTree>
    <p:extLst>
      <p:ext uri="{BB962C8B-B14F-4D97-AF65-F5344CB8AC3E}">
        <p14:creationId xmlns:p14="http://schemas.microsoft.com/office/powerpoint/2010/main" val="1825126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Rearrange…</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sp>
        <p:nvSpPr>
          <p:cNvPr id="6" name="Rectangle 5"/>
          <p:cNvSpPr/>
          <p:nvPr/>
        </p:nvSpPr>
        <p:spPr>
          <a:xfrm>
            <a:off x="4305300" y="6178550"/>
            <a:ext cx="2870200" cy="596900"/>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4305300" y="3474719"/>
            <a:ext cx="2870200" cy="538481"/>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p:cNvPicPr>
            <a:picLocks noChangeAspect="1"/>
          </p:cNvPicPr>
          <p:nvPr/>
        </p:nvPicPr>
        <p:blipFill>
          <a:blip r:embed="rId3"/>
          <a:stretch>
            <a:fillRect/>
          </a:stretch>
        </p:blipFill>
        <p:spPr>
          <a:xfrm>
            <a:off x="4699000" y="2515957"/>
            <a:ext cx="2349500" cy="1395643"/>
          </a:xfrm>
          <a:prstGeom prst="rect">
            <a:avLst/>
          </a:prstGeom>
        </p:spPr>
      </p:pic>
      <p:pic>
        <p:nvPicPr>
          <p:cNvPr id="8" name="Picture 7"/>
          <p:cNvPicPr>
            <a:picLocks noChangeAspect="1"/>
          </p:cNvPicPr>
          <p:nvPr/>
        </p:nvPicPr>
        <p:blipFill>
          <a:blip r:embed="rId4"/>
          <a:stretch>
            <a:fillRect/>
          </a:stretch>
        </p:blipFill>
        <p:spPr>
          <a:xfrm>
            <a:off x="4647173" y="5271857"/>
            <a:ext cx="2401327" cy="1395643"/>
          </a:xfrm>
          <a:prstGeom prst="rect">
            <a:avLst/>
          </a:prstGeom>
        </p:spPr>
      </p:pic>
    </p:spTree>
    <p:extLst>
      <p:ext uri="{BB962C8B-B14F-4D97-AF65-F5344CB8AC3E}">
        <p14:creationId xmlns:p14="http://schemas.microsoft.com/office/powerpoint/2010/main" val="1911486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pPr marL="0" indent="0">
              <a:buNone/>
            </a:pPr>
            <a:r>
              <a:rPr lang="en-US" dirty="0" smtClean="0"/>
              <a:t>We know the population mean and standard deviation.</a:t>
            </a:r>
          </a:p>
          <a:p>
            <a:r>
              <a:rPr lang="en-US" dirty="0"/>
              <a:t>µ = </a:t>
            </a:r>
            <a:r>
              <a:rPr lang="en-US" dirty="0" smtClean="0"/>
              <a:t>100</a:t>
            </a:r>
          </a:p>
          <a:p>
            <a:r>
              <a:rPr lang="en-US" i="1" dirty="0" smtClean="0"/>
              <a:t>𝞼</a:t>
            </a:r>
            <a:r>
              <a:rPr lang="en-US" dirty="0" smtClean="0"/>
              <a:t> </a:t>
            </a:r>
            <a:r>
              <a:rPr lang="en-US" dirty="0"/>
              <a:t>= </a:t>
            </a:r>
            <a:r>
              <a:rPr lang="en-US" dirty="0" smtClean="0"/>
              <a:t>15</a:t>
            </a:r>
          </a:p>
          <a:p>
            <a:pPr marL="0" indent="0">
              <a:buNone/>
            </a:pPr>
            <a:r>
              <a:rPr lang="en-US" dirty="0" smtClean="0"/>
              <a:t>A general formula for any test statistic about some generic parameter, θ:</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?What are these values? </a:t>
            </a:r>
            <a:endParaRPr lang="en-US" dirty="0"/>
          </a:p>
        </p:txBody>
      </p:sp>
      <p:pic>
        <p:nvPicPr>
          <p:cNvPr id="6" name="Picture 5"/>
          <p:cNvPicPr>
            <a:picLocks noChangeAspect="1"/>
          </p:cNvPicPr>
          <p:nvPr/>
        </p:nvPicPr>
        <p:blipFill>
          <a:blip r:embed="rId3"/>
          <a:stretch>
            <a:fillRect/>
          </a:stretch>
        </p:blipFill>
        <p:spPr>
          <a:xfrm>
            <a:off x="9354880" y="4876800"/>
            <a:ext cx="1313121" cy="1981200"/>
          </a:xfrm>
          <a:prstGeom prst="rect">
            <a:avLst/>
          </a:prstGeom>
        </p:spPr>
      </p:pic>
      <p:pic>
        <p:nvPicPr>
          <p:cNvPr id="8" name="Picture 7"/>
          <p:cNvPicPr>
            <a:picLocks noChangeAspect="1"/>
          </p:cNvPicPr>
          <p:nvPr/>
        </p:nvPicPr>
        <p:blipFill>
          <a:blip r:embed="rId4"/>
          <a:stretch>
            <a:fillRect/>
          </a:stretch>
        </p:blipFill>
        <p:spPr>
          <a:xfrm>
            <a:off x="4421530" y="3587712"/>
            <a:ext cx="1219200" cy="1193800"/>
          </a:xfrm>
          <a:prstGeom prst="rect">
            <a:avLst/>
          </a:prstGeom>
        </p:spPr>
      </p:pic>
    </p:spTree>
    <p:extLst>
      <p:ext uri="{BB962C8B-B14F-4D97-AF65-F5344CB8AC3E}">
        <p14:creationId xmlns:p14="http://schemas.microsoft.com/office/powerpoint/2010/main" val="778507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31800"/>
            <a:ext cx="9144000" cy="1206090"/>
          </a:xfrm>
        </p:spPr>
        <p:txBody>
          <a:bodyPr/>
          <a:lstStyle/>
          <a:p>
            <a:pPr marL="0" indent="0" algn="ctr">
              <a:buNone/>
            </a:pPr>
            <a:r>
              <a:rPr lang="en-US" dirty="0" smtClean="0"/>
              <a:t>Let’s pretend we live in a crazy 1960’s world, and NASA interns calculated just the sample mean and not the standard deviation before they “lost” the data. Luckily, we know µ </a:t>
            </a:r>
            <a:r>
              <a:rPr lang="en-US" i="1" dirty="0" smtClean="0"/>
              <a:t>and</a:t>
            </a:r>
            <a:r>
              <a:rPr lang="en-US" dirty="0" smtClean="0"/>
              <a:t> 𝞼.</a:t>
            </a:r>
          </a:p>
        </p:txBody>
      </p:sp>
      <p:sp>
        <p:nvSpPr>
          <p:cNvPr id="6" name="TextBox 5"/>
          <p:cNvSpPr txBox="1"/>
          <p:nvPr/>
        </p:nvSpPr>
        <p:spPr>
          <a:xfrm>
            <a:off x="1524000" y="4908353"/>
            <a:ext cx="9144000" cy="1200329"/>
          </a:xfrm>
          <a:prstGeom prst="rect">
            <a:avLst/>
          </a:prstGeom>
          <a:noFill/>
        </p:spPr>
        <p:txBody>
          <a:bodyPr wrap="square" rtlCol="0">
            <a:spAutoFit/>
          </a:bodyPr>
          <a:lstStyle/>
          <a:p>
            <a:pPr algn="ctr"/>
            <a:r>
              <a:rPr lang="en-US" sz="3600" dirty="0">
                <a:latin typeface="Porter Sans Block"/>
                <a:cs typeface="Porter Sans Block"/>
              </a:rPr>
              <a:t>What is the NULL distribution of this test statistic?</a:t>
            </a:r>
          </a:p>
        </p:txBody>
      </p:sp>
    </p:spTree>
    <p:extLst>
      <p:ext uri="{BB962C8B-B14F-4D97-AF65-F5344CB8AC3E}">
        <p14:creationId xmlns:p14="http://schemas.microsoft.com/office/powerpoint/2010/main" val="1676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3"/>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1- tailed:  </a:t>
            </a:r>
            <a:r>
              <a:rPr lang="en-US" sz="2400" cap="none" dirty="0" smtClean="0">
                <a:solidFill>
                  <a:schemeClr val="bg1"/>
                </a:solidFill>
              </a:rPr>
              <a:t>What </a:t>
            </a:r>
            <a:r>
              <a:rPr lang="en-US" sz="2400" cap="none" dirty="0">
                <a:solidFill>
                  <a:schemeClr val="bg1"/>
                </a:solidFill>
              </a:rPr>
              <a:t>value does our sample mean need to “beat” in order for us to conclude that it is higher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smtClean="0">
                <a:solidFill>
                  <a:srgbClr val="66A7B9"/>
                </a:solidFill>
              </a:rPr>
              <a:t/>
            </a:r>
            <a:br>
              <a:rPr lang="en-US" sz="2400" cap="none" dirty="0" smtClean="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104? What if it is 108?</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4056629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upper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0" y="1567543"/>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886803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Tree>
    <p:extLst>
      <p:ext uri="{BB962C8B-B14F-4D97-AF65-F5344CB8AC3E}">
        <p14:creationId xmlns:p14="http://schemas.microsoft.com/office/powerpoint/2010/main" val="1464018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2- tailed:  What value does our sample mean need to “beat” in order for us to conclude that it is different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a:solidFill>
                  <a:srgbClr val="66A7B9"/>
                </a:solidFill>
              </a:rPr>
              <a:t/>
            </a:r>
            <a:br>
              <a:rPr lang="en-US" sz="2400" cap="none" dirty="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105?</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3585854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two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43542" y="1600200"/>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261519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alternative hypothesis</a:t>
            </a:r>
            <a:endParaRPr lang="en-US" dirty="0"/>
          </a:p>
        </p:txBody>
      </p:sp>
      <p:sp>
        <p:nvSpPr>
          <p:cNvPr id="6" name="Text Placeholder 5"/>
          <p:cNvSpPr>
            <a:spLocks noGrp="1"/>
          </p:cNvSpPr>
          <p:nvPr>
            <p:ph type="body" idx="1"/>
          </p:nvPr>
        </p:nvSpPr>
        <p:spPr/>
        <p:txBody>
          <a:bodyPr/>
          <a:lstStyle/>
          <a:p>
            <a:r>
              <a:rPr lang="en-US" dirty="0" smtClean="0"/>
              <a:t>Directional H</a:t>
            </a:r>
            <a:r>
              <a:rPr lang="en-US" baseline="-25000" dirty="0" smtClean="0"/>
              <a:t>1</a:t>
            </a:r>
            <a:endParaRPr lang="en-US" dirty="0"/>
          </a:p>
        </p:txBody>
      </p:sp>
      <p:pic>
        <p:nvPicPr>
          <p:cNvPr id="10" name="Content Placeholder 9" descr="upper_tail_iq-1.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20345" b="-20345"/>
          <a:stretch>
            <a:fillRect/>
          </a:stretch>
        </p:blipFill>
        <p:spPr>
          <a:xfrm>
            <a:off x="-28784" y="2316162"/>
            <a:ext cx="6066120" cy="4572000"/>
          </a:xfrm>
        </p:spPr>
      </p:pic>
      <p:sp>
        <p:nvSpPr>
          <p:cNvPr id="7" name="Text Placeholder 6"/>
          <p:cNvSpPr>
            <a:spLocks noGrp="1"/>
          </p:cNvSpPr>
          <p:nvPr>
            <p:ph type="body" sz="quarter" idx="3"/>
          </p:nvPr>
        </p:nvSpPr>
        <p:spPr/>
        <p:txBody>
          <a:bodyPr/>
          <a:lstStyle/>
          <a:p>
            <a:r>
              <a:rPr lang="en-US" dirty="0" smtClean="0">
                <a:latin typeface="Gill Sans"/>
                <a:cs typeface="Gill Sans"/>
              </a:rPr>
              <a:t>Non-directional H</a:t>
            </a:r>
            <a:r>
              <a:rPr lang="en-US" baseline="-25000" dirty="0" smtClean="0">
                <a:latin typeface="Gill Sans"/>
                <a:cs typeface="Gill Sans"/>
              </a:rPr>
              <a:t>1</a:t>
            </a:r>
            <a:endParaRPr lang="en-US" dirty="0">
              <a:latin typeface="Gill Sans"/>
              <a:cs typeface="Gill Sans"/>
            </a:endParaRPr>
          </a:p>
        </p:txBody>
      </p:sp>
      <p:pic>
        <p:nvPicPr>
          <p:cNvPr id="9" name="Content Placeholder 8" descr="two_tail_iq-1.png"/>
          <p:cNvPicPr>
            <a:picLocks noGrp="1" noChangeAspect="1"/>
          </p:cNvPicPr>
          <p:nvPr>
            <p:ph sz="quarter" idx="4"/>
          </p:nvPr>
        </p:nvPicPr>
        <p:blipFill>
          <a:blip r:embed="rId4" cstate="print">
            <a:extLst>
              <a:ext uri="{28A0092B-C50C-407E-A947-70E740481C1C}">
                <a14:useLocalDpi xmlns:a14="http://schemas.microsoft.com/office/drawing/2010/main" val="0"/>
              </a:ext>
            </a:extLst>
          </a:blip>
          <a:srcRect t="-20345" b="-20345"/>
          <a:stretch>
            <a:fillRect/>
          </a:stretch>
        </p:blipFill>
        <p:spPr>
          <a:xfrm>
            <a:off x="6198324" y="2321443"/>
            <a:ext cx="6066120" cy="4572000"/>
          </a:xfrm>
        </p:spPr>
      </p:pic>
      <p:sp>
        <p:nvSpPr>
          <p:cNvPr id="4" name="Rounded Rectangular Callout 3"/>
          <p:cNvSpPr/>
          <p:nvPr/>
        </p:nvSpPr>
        <p:spPr>
          <a:xfrm>
            <a:off x="3737593" y="3597441"/>
            <a:ext cx="2060398" cy="552115"/>
          </a:xfrm>
          <a:prstGeom prst="wedgeRoundRectCallout">
            <a:avLst>
              <a:gd name="adj1" fmla="val 3172"/>
              <a:gd name="adj2" fmla="val 22349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1 tailed</a:t>
            </a:r>
          </a:p>
        </p:txBody>
      </p:sp>
      <p:sp>
        <p:nvSpPr>
          <p:cNvPr id="5" name="Rounded Rectangular Callout 4"/>
          <p:cNvSpPr/>
          <p:nvPr/>
        </p:nvSpPr>
        <p:spPr>
          <a:xfrm>
            <a:off x="10420095" y="3597444"/>
            <a:ext cx="1823644" cy="552115"/>
          </a:xfrm>
          <a:prstGeom prst="wedgeRoundRectCallout">
            <a:avLst>
              <a:gd name="adj1" fmla="val 717"/>
              <a:gd name="adj2" fmla="val 222585"/>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
        <p:nvSpPr>
          <p:cNvPr id="11" name="Rounded Rectangular Callout 10"/>
          <p:cNvSpPr/>
          <p:nvPr/>
        </p:nvSpPr>
        <p:spPr>
          <a:xfrm>
            <a:off x="6293548" y="3575673"/>
            <a:ext cx="1823644" cy="552115"/>
          </a:xfrm>
          <a:prstGeom prst="wedgeRoundRectCallout">
            <a:avLst>
              <a:gd name="adj1" fmla="val -3226"/>
              <a:gd name="adj2" fmla="val 23561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Tree>
    <p:extLst>
      <p:ext uri="{BB962C8B-B14F-4D97-AF65-F5344CB8AC3E}">
        <p14:creationId xmlns:p14="http://schemas.microsoft.com/office/powerpoint/2010/main" val="2220216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493151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i="1" cap="none" dirty="0" smtClean="0">
                <a:solidFill>
                  <a:schemeClr val="tx1"/>
                </a:solidFill>
              </a:rPr>
              <a:t>z</a:t>
            </a:r>
            <a:r>
              <a:rPr lang="en-US" sz="4400" cap="none" dirty="0">
                <a:solidFill>
                  <a:schemeClr val="tx1"/>
                </a:solidFill>
              </a:rPr>
              <a:t>-</a:t>
            </a:r>
            <a:r>
              <a:rPr lang="en-US" sz="4400" cap="none" dirty="0" smtClean="0">
                <a:solidFill>
                  <a:schemeClr val="tx1"/>
                </a:solidFill>
              </a:rPr>
              <a: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62352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normAutofit/>
          </a:bodyPr>
          <a:lstStyle/>
          <a:p>
            <a:r>
              <a:rPr lang="en-US" dirty="0" smtClean="0"/>
              <a:t>Does the sample perform differently than general population (known: </a:t>
            </a:r>
            <a:r>
              <a:rPr lang="en-US" dirty="0"/>
              <a:t>μ &amp; </a:t>
            </a:r>
            <a:r>
              <a:rPr lang="en-US" dirty="0" smtClean="0"/>
              <a:t>σ)?</a:t>
            </a:r>
          </a:p>
          <a:p>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89919597"/>
              </p:ext>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5164" name="Equation" r:id="rId4" imgW="812800" imgH="431800" progId="Equation.3">
                  <p:embed/>
                </p:oleObj>
              </mc:Choice>
              <mc:Fallback>
                <p:oleObj name="Equation" r:id="rId4" imgW="812800" imgH="431800" progId="Equation.3">
                  <p:embed/>
                  <p:pic>
                    <p:nvPicPr>
                      <p:cNvPr id="0" name=""/>
                      <p:cNvPicPr/>
                      <p:nvPr/>
                    </p:nvPicPr>
                    <p:blipFill>
                      <a:blip r:embed="rId5"/>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50558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an </a:t>
            </a:r>
            <a:r>
              <a:rPr lang="en-US" dirty="0" smtClean="0"/>
              <a:t>estimator</a:t>
            </a:r>
            <a:endParaRPr lang="en-US" dirty="0"/>
          </a:p>
        </p:txBody>
      </p:sp>
      <p:sp>
        <p:nvSpPr>
          <p:cNvPr id="3" name="Content Placeholder 2"/>
          <p:cNvSpPr>
            <a:spLocks noGrp="1"/>
          </p:cNvSpPr>
          <p:nvPr>
            <p:ph idx="1"/>
          </p:nvPr>
        </p:nvSpPr>
        <p:spPr/>
        <p:txBody>
          <a:bodyPr/>
          <a:lstStyle/>
          <a:p>
            <a:r>
              <a:rPr lang="en-US" dirty="0"/>
              <a:t>S</a:t>
            </a:r>
            <a:r>
              <a:rPr lang="en-US" dirty="0" smtClean="0"/>
              <a:t>ample </a:t>
            </a:r>
            <a:r>
              <a:rPr lang="en-US" dirty="0"/>
              <a:t>estimates are </a:t>
            </a:r>
            <a:r>
              <a:rPr lang="en-US" dirty="0" smtClean="0"/>
              <a:t>our “best </a:t>
            </a:r>
            <a:r>
              <a:rPr lang="en-US" dirty="0"/>
              <a:t>guesses” for population parameters</a:t>
            </a:r>
          </a:p>
          <a:p>
            <a:r>
              <a:rPr lang="en-US" dirty="0"/>
              <a:t>Such a best guess is called a </a:t>
            </a:r>
            <a:r>
              <a:rPr lang="en-US" b="1" i="1" dirty="0"/>
              <a:t>point estimate</a:t>
            </a:r>
            <a:r>
              <a:rPr lang="en-US" dirty="0"/>
              <a:t>. We know, however, that point estimates — which are sample statistics, like the sample mean x — vary from sample to sample. </a:t>
            </a:r>
            <a:endParaRPr lang="en-US" dirty="0" smtClean="0"/>
          </a:p>
          <a:p>
            <a:r>
              <a:rPr lang="en-US" dirty="0" smtClean="0"/>
              <a:t>Interval estimate, </a:t>
            </a:r>
            <a:r>
              <a:rPr lang="en-US" dirty="0"/>
              <a:t>i.e. </a:t>
            </a:r>
            <a:r>
              <a:rPr lang="en-US" b="1" i="1" dirty="0"/>
              <a:t>confidence </a:t>
            </a:r>
            <a:r>
              <a:rPr lang="en-US" b="1" i="1" dirty="0" smtClean="0"/>
              <a:t>interval</a:t>
            </a:r>
            <a:r>
              <a:rPr lang="en-US" dirty="0" smtClean="0"/>
              <a:t>, </a:t>
            </a:r>
            <a:r>
              <a:rPr lang="en-US" dirty="0"/>
              <a:t>provides a set of possible values </a:t>
            </a:r>
            <a:r>
              <a:rPr lang="en-US" dirty="0" smtClean="0"/>
              <a:t>for that parameter value that </a:t>
            </a:r>
            <a:r>
              <a:rPr lang="en-US" dirty="0"/>
              <a:t>are “compatible” with the data </a:t>
            </a:r>
          </a:p>
          <a:p>
            <a:r>
              <a:rPr lang="en-US" dirty="0"/>
              <a:t>C</a:t>
            </a:r>
            <a:r>
              <a:rPr lang="en-US" dirty="0" smtClean="0"/>
              <a:t>onstruction </a:t>
            </a:r>
            <a:r>
              <a:rPr lang="en-US" dirty="0"/>
              <a:t>of </a:t>
            </a:r>
            <a:r>
              <a:rPr lang="en-US" dirty="0" smtClean="0"/>
              <a:t>confidence interval requires </a:t>
            </a:r>
            <a:r>
              <a:rPr lang="en-US" dirty="0"/>
              <a:t>knowledge of the estimator’s distribution </a:t>
            </a:r>
            <a:endParaRPr lang="en-US" dirty="0" smtClean="0"/>
          </a:p>
          <a:p>
            <a:pPr lvl="1"/>
            <a:r>
              <a:rPr lang="en-US" dirty="0" smtClean="0"/>
              <a:t>Known distribution</a:t>
            </a:r>
          </a:p>
          <a:p>
            <a:pPr lvl="1"/>
            <a:r>
              <a:rPr lang="en-US" dirty="0"/>
              <a:t>Simulated distribution (e.g., “bootstrapping”)</a:t>
            </a:r>
          </a:p>
          <a:p>
            <a:pPr marL="274320" lvl="1" indent="0">
              <a:buNone/>
            </a:pPr>
            <a:endParaRPr lang="en-US" dirty="0"/>
          </a:p>
          <a:p>
            <a:pPr marL="274320" lvl="1" indent="0">
              <a:buNone/>
            </a:pPr>
            <a:endParaRPr lang="en-US" dirty="0"/>
          </a:p>
          <a:p>
            <a:pPr marL="0" indent="0">
              <a:buNone/>
            </a:pPr>
            <a:endParaRPr lang="en-US" dirty="0"/>
          </a:p>
        </p:txBody>
      </p:sp>
    </p:spTree>
    <p:extLst>
      <p:ext uri="{BB962C8B-B14F-4D97-AF65-F5344CB8AC3E}">
        <p14:creationId xmlns:p14="http://schemas.microsoft.com/office/powerpoint/2010/main" val="3740345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473"/>
            <a:ext cx="10972800" cy="990600"/>
          </a:xfrm>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1684"/>
            <a:ext cx="10972800" cy="990600"/>
          </a:xfrm>
        </p:spPr>
        <p:txBody>
          <a:bodyPr>
            <a:noAutofit/>
          </a:bodyPr>
          <a:lstStyle/>
          <a:p>
            <a:r>
              <a:rPr lang="en-US" dirty="0" smtClean="0"/>
              <a:t>One-sample </a:t>
            </a:r>
            <a:r>
              <a:rPr lang="en-US" i="1" dirty="0" smtClean="0"/>
              <a:t>z</a:t>
            </a:r>
            <a:r>
              <a:rPr lang="en-US" dirty="0" smtClean="0"/>
              <a:t>-statistic</a:t>
            </a:r>
            <a:br>
              <a:rPr lang="en-US" dirty="0" smtClean="0"/>
            </a:b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pic>
        <p:nvPicPr>
          <p:cNvPr id="5" name="Picture 4"/>
          <p:cNvPicPr>
            <a:picLocks noChangeAspect="1"/>
          </p:cNvPicPr>
          <p:nvPr/>
        </p:nvPicPr>
        <p:blipFill>
          <a:blip r:embed="rId4"/>
          <a:stretch>
            <a:fillRect/>
          </a:stretch>
        </p:blipFill>
        <p:spPr>
          <a:xfrm>
            <a:off x="3937000" y="1676400"/>
            <a:ext cx="1181100" cy="381000"/>
          </a:xfrm>
          <a:prstGeom prst="rect">
            <a:avLst/>
          </a:prstGeom>
        </p:spPr>
      </p:pic>
      <p:pic>
        <p:nvPicPr>
          <p:cNvPr id="6" name="Picture 5"/>
          <p:cNvPicPr>
            <a:picLocks noChangeAspect="1"/>
          </p:cNvPicPr>
          <p:nvPr/>
        </p:nvPicPr>
        <p:blipFill>
          <a:blip r:embed="rId5"/>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Z-statistic – Now what? Critical Values</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472872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a p-value</a:t>
            </a:r>
            <a:endParaRPr lang="en-US" dirty="0"/>
          </a:p>
        </p:txBody>
      </p:sp>
      <p:sp>
        <p:nvSpPr>
          <p:cNvPr id="3" name="Content Placeholder 2"/>
          <p:cNvSpPr>
            <a:spLocks noGrp="1"/>
          </p:cNvSpPr>
          <p:nvPr>
            <p:ph idx="1"/>
          </p:nvPr>
        </p:nvSpPr>
        <p:spPr/>
        <p:txBody>
          <a:bodyPr/>
          <a:lstStyle/>
          <a:p>
            <a:r>
              <a:rPr lang="en-US" dirty="0" smtClean="0"/>
              <a:t>Probability </a:t>
            </a:r>
            <a:r>
              <a:rPr lang="en-US" dirty="0"/>
              <a:t>under the null </a:t>
            </a:r>
            <a:r>
              <a:rPr lang="en-US" i="1" dirty="0" smtClean="0"/>
              <a:t>H</a:t>
            </a:r>
            <a:r>
              <a:rPr lang="en-US" i="1" baseline="-25000" dirty="0" smtClean="0"/>
              <a:t>0</a:t>
            </a:r>
            <a:r>
              <a:rPr lang="en-US" i="1" dirty="0" smtClean="0"/>
              <a:t> </a:t>
            </a:r>
            <a:r>
              <a:rPr lang="en-US" dirty="0"/>
              <a:t>of observing a test statistic value as or more extreme than that computed from the observed data </a:t>
            </a:r>
            <a:r>
              <a:rPr lang="en-US" dirty="0" smtClean="0"/>
              <a:t>(your sample data)</a:t>
            </a:r>
          </a:p>
          <a:p>
            <a:r>
              <a:rPr lang="en-US" dirty="0"/>
              <a:t>The p-value is </a:t>
            </a:r>
            <a:r>
              <a:rPr lang="en-US" b="1" dirty="0"/>
              <a:t>not</a:t>
            </a:r>
            <a:r>
              <a:rPr lang="en-US" dirty="0"/>
              <a:t> the probability that the null hypothesis is true </a:t>
            </a:r>
          </a:p>
          <a:p>
            <a:r>
              <a:rPr lang="en-US" dirty="0"/>
              <a:t>E</a:t>
            </a:r>
            <a:r>
              <a:rPr lang="en-US" dirty="0" smtClean="0"/>
              <a:t>xample </a:t>
            </a:r>
            <a:r>
              <a:rPr lang="en-US" dirty="0"/>
              <a:t>in a two-sided test, i.e. when both very small and very large values of test stat are “extreme”: </a:t>
            </a:r>
          </a:p>
          <a:p>
            <a:endParaRPr lang="en-US" dirty="0"/>
          </a:p>
        </p:txBody>
      </p:sp>
      <p:pic>
        <p:nvPicPr>
          <p:cNvPr id="4" name="Picture 3"/>
          <p:cNvPicPr>
            <a:picLocks noChangeAspect="1"/>
          </p:cNvPicPr>
          <p:nvPr/>
        </p:nvPicPr>
        <p:blipFill>
          <a:blip r:embed="rId2"/>
          <a:stretch>
            <a:fillRect/>
          </a:stretch>
        </p:blipFill>
        <p:spPr>
          <a:xfrm>
            <a:off x="1739900" y="4372116"/>
            <a:ext cx="8826500" cy="293952"/>
          </a:xfrm>
          <a:prstGeom prst="rect">
            <a:avLst/>
          </a:prstGeom>
        </p:spPr>
      </p:pic>
    </p:spTree>
    <p:extLst>
      <p:ext uri="{BB962C8B-B14F-4D97-AF65-F5344CB8AC3E}">
        <p14:creationId xmlns:p14="http://schemas.microsoft.com/office/powerpoint/2010/main" val="2713575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latin typeface="Lobster Two"/>
                <a:cs typeface="Lobster Two"/>
              </a:rPr>
              <a:t>“A </a:t>
            </a:r>
            <a:r>
              <a:rPr lang="en-US" sz="4400" i="1" cap="none" dirty="0">
                <a:solidFill>
                  <a:schemeClr val="tx1"/>
                </a:solidFill>
                <a:latin typeface="Lobster Two"/>
                <a:cs typeface="Lobster Two"/>
              </a:rPr>
              <a:t>p</a:t>
            </a:r>
            <a:r>
              <a:rPr lang="en-US" sz="4400" cap="none" dirty="0">
                <a:solidFill>
                  <a:schemeClr val="tx1"/>
                </a:solidFill>
                <a:latin typeface="Lobster Two"/>
                <a:cs typeface="Lobster Two"/>
              </a:rPr>
              <a:t>-value is a measure of how </a:t>
            </a:r>
            <a:br>
              <a:rPr lang="en-US" sz="4400" cap="none" dirty="0">
                <a:solidFill>
                  <a:schemeClr val="tx1"/>
                </a:solidFill>
                <a:latin typeface="Lobster Two"/>
                <a:cs typeface="Lobster Two"/>
              </a:rPr>
            </a:br>
            <a:r>
              <a:rPr lang="en-US" sz="4400" cap="none" dirty="0">
                <a:solidFill>
                  <a:schemeClr val="tx1"/>
                </a:solidFill>
              </a:rPr>
              <a:t>embarrassing</a:t>
            </a:r>
            <a:r>
              <a:rPr lang="en-US" sz="4400" cap="none" dirty="0">
                <a:solidFill>
                  <a:schemeClr val="tx1"/>
                </a:solidFill>
                <a:latin typeface="Porter Sans Block"/>
                <a:cs typeface="Porter Sans Block"/>
              </a:rPr>
              <a:t>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latin typeface="Lobster Two"/>
                <a:cs typeface="Lobster Two"/>
              </a:rPr>
              <a:t>the data are to the null hypothesis”</a:t>
            </a:r>
            <a:endParaRPr lang="en-US" sz="4400" dirty="0">
              <a:solidFill>
                <a:schemeClr val="tx1"/>
              </a:solidFill>
            </a:endParaRPr>
          </a:p>
        </p:txBody>
      </p:sp>
      <p:sp>
        <p:nvSpPr>
          <p:cNvPr id="3" name="Text Placeholder 2"/>
          <p:cNvSpPr>
            <a:spLocks noGrp="1"/>
          </p:cNvSpPr>
          <p:nvPr>
            <p:ph type="body" idx="1"/>
          </p:nvPr>
        </p:nvSpPr>
        <p:spPr/>
        <p:txBody>
          <a:bodyPr/>
          <a:lstStyle/>
          <a:p>
            <a:pPr algn="r"/>
            <a:r>
              <a:rPr lang="en-US" dirty="0" smtClean="0">
                <a:solidFill>
                  <a:schemeClr val="tx1"/>
                </a:solidFill>
              </a:rPr>
              <a:t>--Nicholas Maxwell</a:t>
            </a:r>
            <a:endParaRPr lang="en-US" dirty="0">
              <a:solidFill>
                <a:schemeClr val="tx1"/>
              </a:solidFill>
            </a:endParaRPr>
          </a:p>
        </p:txBody>
      </p:sp>
      <p:sp>
        <p:nvSpPr>
          <p:cNvPr id="4" name="TextBox 3"/>
          <p:cNvSpPr txBox="1"/>
          <p:nvPr/>
        </p:nvSpPr>
        <p:spPr>
          <a:xfrm>
            <a:off x="1524000" y="6563892"/>
            <a:ext cx="9144000" cy="276999"/>
          </a:xfrm>
          <a:prstGeom prst="rect">
            <a:avLst/>
          </a:prstGeom>
          <a:noFill/>
        </p:spPr>
        <p:txBody>
          <a:bodyPr wrap="square" rtlCol="0">
            <a:spAutoFit/>
          </a:bodyPr>
          <a:lstStyle/>
          <a:p>
            <a:r>
              <a:rPr lang="en-US" sz="1200" dirty="0">
                <a:latin typeface="Gill Sans"/>
                <a:cs typeface="Gill Sans"/>
              </a:rPr>
              <a:t>Maxwell (2004). Data Matters: Conceptual Statistics for a Random World. Emeryville, CA: Key College Publishing.</a:t>
            </a:r>
          </a:p>
        </p:txBody>
      </p:sp>
    </p:spTree>
    <p:extLst>
      <p:ext uri="{BB962C8B-B14F-4D97-AF65-F5344CB8AC3E}">
        <p14:creationId xmlns:p14="http://schemas.microsoft.com/office/powerpoint/2010/main" val="930118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Cut-offs</a:t>
            </a:r>
            <a:endParaRPr lang="en-US" dirty="0"/>
          </a:p>
        </p:txBody>
      </p:sp>
      <p:sp>
        <p:nvSpPr>
          <p:cNvPr id="3" name="Content Placeholder 2"/>
          <p:cNvSpPr>
            <a:spLocks noGrp="1"/>
          </p:cNvSpPr>
          <p:nvPr>
            <p:ph idx="1"/>
          </p:nvPr>
        </p:nvSpPr>
        <p:spPr/>
        <p:txBody>
          <a:bodyPr/>
          <a:lstStyle/>
          <a:p>
            <a:r>
              <a:rPr lang="en-US" dirty="0" smtClean="0"/>
              <a:t>Whether we like to admit it or not, p-values ultimately are cut-offs:</a:t>
            </a:r>
            <a:endParaRPr lang="en-US" dirty="0"/>
          </a:p>
        </p:txBody>
      </p:sp>
      <p:graphicFrame>
        <p:nvGraphicFramePr>
          <p:cNvPr id="4" name="Table 3"/>
          <p:cNvGraphicFramePr>
            <a:graphicFrameLocks noGrp="1"/>
          </p:cNvGraphicFramePr>
          <p:nvPr>
            <p:extLst/>
          </p:nvPr>
        </p:nvGraphicFramePr>
        <p:xfrm>
          <a:off x="3048000" y="2777067"/>
          <a:ext cx="6096000" cy="2123440"/>
        </p:xfrm>
        <a:graphic>
          <a:graphicData uri="http://schemas.openxmlformats.org/drawingml/2006/table">
            <a:tbl>
              <a:tblPr bandRow="1">
                <a:tableStyleId>{5940675A-B579-460E-94D1-54222C63F5DA}</a:tableStyleId>
              </a:tblPr>
              <a:tblGrid>
                <a:gridCol w="3048000"/>
                <a:gridCol w="3048000"/>
              </a:tblGrid>
              <a:tr h="370840">
                <a:tc>
                  <a:txBody>
                    <a:bodyPr/>
                    <a:lstStyle/>
                    <a:p>
                      <a:r>
                        <a:rPr lang="en-US" dirty="0" smtClean="0">
                          <a:latin typeface="Lato" charset="0"/>
                          <a:ea typeface="Lato" charset="0"/>
                          <a:cs typeface="Lato" charset="0"/>
                        </a:rPr>
                        <a:t>p-value &lt; 𝝰</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p-value ≥ 𝝰</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Hit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hit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Statistically significant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statistically significant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Fame and glory!</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Accept H</a:t>
                      </a:r>
                      <a:r>
                        <a:rPr lang="en-US" baseline="-25000" dirty="0" smtClean="0">
                          <a:latin typeface="Lato" charset="0"/>
                          <a:ea typeface="Lato" charset="0"/>
                          <a:cs typeface="Lato" charset="0"/>
                        </a:rPr>
                        <a:t>0 </a:t>
                      </a:r>
                      <a:r>
                        <a:rPr lang="en-US" baseline="0" dirty="0" smtClean="0">
                          <a:latin typeface="Lato" charset="0"/>
                          <a:ea typeface="Lato" charset="0"/>
                          <a:cs typeface="Lato" charset="0"/>
                        </a:rPr>
                        <a:t>(cringe)</a:t>
                      </a:r>
                    </a:p>
                    <a:p>
                      <a:r>
                        <a:rPr lang="en-US" baseline="0" dirty="0" smtClean="0">
                          <a:latin typeface="Lato" charset="0"/>
                          <a:ea typeface="Lato" charset="0"/>
                          <a:cs typeface="Lato" charset="0"/>
                        </a:rPr>
                        <a:t>Fail to reject H</a:t>
                      </a:r>
                      <a:r>
                        <a:rPr lang="en-US" baseline="-25000" dirty="0" smtClean="0">
                          <a:latin typeface="Lato" charset="0"/>
                          <a:ea typeface="Lato" charset="0"/>
                          <a:cs typeface="Lato" charset="0"/>
                        </a:rPr>
                        <a:t>0</a:t>
                      </a:r>
                      <a:r>
                        <a:rPr lang="en-US" baseline="0" dirty="0" smtClean="0">
                          <a:latin typeface="Lato" charset="0"/>
                          <a:ea typeface="Lato" charset="0"/>
                          <a:cs typeface="Lato" charset="0"/>
                        </a:rPr>
                        <a:t> (eye-roll)</a:t>
                      </a:r>
                      <a:endParaRPr lang="en-US" dirty="0">
                        <a:latin typeface="Lato" charset="0"/>
                        <a:ea typeface="Lato" charset="0"/>
                        <a:cs typeface="Lato" charset="0"/>
                      </a:endParaRPr>
                    </a:p>
                  </a:txBody>
                  <a:tcPr/>
                </a:tc>
              </a:tr>
            </a:tbl>
          </a:graphicData>
        </a:graphic>
      </p:graphicFrame>
    </p:spTree>
    <p:extLst>
      <p:ext uri="{BB962C8B-B14F-4D97-AF65-F5344CB8AC3E}">
        <p14:creationId xmlns:p14="http://schemas.microsoft.com/office/powerpoint/2010/main" val="1183297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a:t>
            </a:r>
            <a:endParaRPr lang="en-US" dirty="0"/>
          </a:p>
        </p:txBody>
      </p:sp>
      <p:sp>
        <p:nvSpPr>
          <p:cNvPr id="3" name="Content Placeholder 2"/>
          <p:cNvSpPr>
            <a:spLocks noGrp="1"/>
          </p:cNvSpPr>
          <p:nvPr>
            <p:ph idx="1"/>
          </p:nvPr>
        </p:nvSpPr>
        <p:spPr/>
        <p:txBody>
          <a:bodyPr/>
          <a:lstStyle/>
          <a:p>
            <a:r>
              <a:rPr lang="en-US" dirty="0" smtClean="0"/>
              <a:t>Standardized measurement of evidence</a:t>
            </a:r>
          </a:p>
          <a:p>
            <a:r>
              <a:rPr lang="en-US" dirty="0" smtClean="0"/>
              <a:t>Measure of probabilistic significance, not conceptual.</a:t>
            </a:r>
          </a:p>
          <a:p>
            <a:r>
              <a:rPr lang="en-US" b="1" dirty="0" smtClean="0">
                <a:solidFill>
                  <a:schemeClr val="accent1"/>
                </a:solidFill>
              </a:rPr>
              <a:t>LOW P-VALUE: </a:t>
            </a:r>
            <a:r>
              <a:rPr lang="en-US" dirty="0" smtClean="0"/>
              <a:t>low probability of sample looking like the null population</a:t>
            </a:r>
          </a:p>
          <a:p>
            <a:pPr lvl="1"/>
            <a:r>
              <a:rPr lang="en-US" dirty="0" smtClean="0"/>
              <a:t>Decision </a:t>
            </a:r>
            <a:r>
              <a:rPr lang="en-US" dirty="0" smtClean="0">
                <a:sym typeface="Wingdings"/>
              </a:rPr>
              <a:t> reject the null</a:t>
            </a:r>
          </a:p>
          <a:p>
            <a:r>
              <a:rPr lang="en-US" b="1" dirty="0" smtClean="0">
                <a:solidFill>
                  <a:schemeClr val="accent1"/>
                </a:solidFill>
              </a:rPr>
              <a:t>HIGH </a:t>
            </a:r>
            <a:r>
              <a:rPr lang="en-US" b="1" dirty="0">
                <a:solidFill>
                  <a:schemeClr val="accent1"/>
                </a:solidFill>
              </a:rPr>
              <a:t>P-VALUE: </a:t>
            </a:r>
            <a:r>
              <a:rPr lang="en-US" dirty="0" smtClean="0"/>
              <a:t>high </a:t>
            </a:r>
            <a:r>
              <a:rPr lang="en-US" dirty="0"/>
              <a:t>probability of </a:t>
            </a:r>
            <a:r>
              <a:rPr lang="en-US" dirty="0" smtClean="0"/>
              <a:t>sample looking unlike the null</a:t>
            </a:r>
          </a:p>
          <a:p>
            <a:pPr marL="457200" lvl="2"/>
            <a:r>
              <a:rPr lang="en-US" sz="2000" dirty="0" smtClean="0"/>
              <a:t>Decision </a:t>
            </a:r>
            <a:r>
              <a:rPr lang="en-US" sz="2000" dirty="0">
                <a:sym typeface="Wingdings"/>
              </a:rPr>
              <a:t> </a:t>
            </a:r>
            <a:r>
              <a:rPr lang="en-US" sz="2000" dirty="0" smtClean="0">
                <a:sym typeface="Wingdings"/>
              </a:rPr>
              <a:t>do not reject null</a:t>
            </a:r>
            <a:endParaRPr lang="en-US" sz="2000" dirty="0">
              <a:sym typeface="Wingdings"/>
            </a:endParaRPr>
          </a:p>
          <a:p>
            <a:pPr lvl="1"/>
            <a:endParaRPr lang="en-US" dirty="0"/>
          </a:p>
          <a:p>
            <a:pPr lvl="1"/>
            <a:endParaRPr lang="en-US" dirty="0"/>
          </a:p>
        </p:txBody>
      </p:sp>
    </p:spTree>
    <p:extLst>
      <p:ext uri="{BB962C8B-B14F-4D97-AF65-F5344CB8AC3E}">
        <p14:creationId xmlns:p14="http://schemas.microsoft.com/office/powerpoint/2010/main" val="33339066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a:t>
            </a:r>
            <a:r>
              <a:rPr lang="en-US" dirty="0" smtClean="0"/>
              <a:t>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a:t>
            </a:r>
            <a:r>
              <a:rPr lang="en-US" dirty="0" smtClean="0"/>
              <a:t>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pic>
        <p:nvPicPr>
          <p:cNvPr id="6" name="Picture 5" descr="two_tail_iq-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616" y="2221529"/>
            <a:ext cx="6491058" cy="4636471"/>
          </a:xfrm>
          <a:prstGeom prst="rect">
            <a:avLst/>
          </a:prstGeom>
        </p:spPr>
      </p:pic>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a:t>
            </a:r>
            <a:r>
              <a:rPr lang="en-US" b="1" dirty="0" smtClean="0">
                <a:latin typeface="Courier New"/>
                <a:cs typeface="Courier New"/>
              </a:rPr>
              <a:t>0.0955807</a:t>
            </a:r>
          </a:p>
          <a:p>
            <a:pPr marL="0" indent="0">
              <a:buNone/>
            </a:pPr>
            <a:endParaRPr lang="en-US" b="1" dirty="0" smtClean="0">
              <a:latin typeface="Courier New"/>
              <a:cs typeface="Courier New"/>
            </a:endParaRPr>
          </a:p>
          <a:p>
            <a:pPr marL="0" indent="0">
              <a:buNone/>
            </a:pPr>
            <a:r>
              <a:rPr lang="en-US" b="1" dirty="0" smtClean="0">
                <a:latin typeface="Courier New"/>
                <a:cs typeface="Courier New"/>
              </a:rPr>
              <a:t>Cut-off values</a:t>
            </a:r>
          </a:p>
          <a:p>
            <a:pPr marL="0" indent="0">
              <a:buNone/>
            </a:pPr>
            <a:r>
              <a:rPr lang="en-US" b="1" dirty="0" smtClean="0">
                <a:latin typeface="Courier New"/>
                <a:cs typeface="Courier New"/>
              </a:rPr>
              <a:t>Lower &lt;- </a:t>
            </a:r>
            <a:r>
              <a:rPr lang="en-US" b="1" dirty="0" err="1" smtClean="0">
                <a:latin typeface="Courier New"/>
                <a:cs typeface="Courier New"/>
              </a:rPr>
              <a:t>qnorm</a:t>
            </a:r>
            <a:r>
              <a:rPr lang="en-US" b="1" dirty="0" smtClean="0">
                <a:latin typeface="Courier New"/>
                <a:cs typeface="Courier New"/>
              </a:rPr>
              <a:t>(.025, 100, 15/</a:t>
            </a:r>
            <a:r>
              <a:rPr lang="en-US" b="1" dirty="0" err="1" smtClean="0">
                <a:latin typeface="Courier New"/>
                <a:cs typeface="Courier New"/>
              </a:rPr>
              <a:t>sqrt</a:t>
            </a:r>
            <a:r>
              <a:rPr lang="en-US" b="1" dirty="0" smtClean="0">
                <a:latin typeface="Courier New"/>
                <a:cs typeface="Courier New"/>
              </a:rPr>
              <a:t>(25))</a:t>
            </a:r>
          </a:p>
          <a:p>
            <a:pPr marL="0" indent="0">
              <a:buNone/>
            </a:pPr>
            <a:r>
              <a:rPr lang="en-US" b="1" dirty="0" smtClean="0">
                <a:latin typeface="Courier New"/>
                <a:cs typeface="Courier New"/>
              </a:rPr>
              <a:t>Upper &lt;- </a:t>
            </a:r>
            <a:r>
              <a:rPr lang="en-US" b="1" dirty="0" err="1" smtClean="0">
                <a:latin typeface="Courier New"/>
                <a:cs typeface="Courier New"/>
              </a:rPr>
              <a:t>qnorm</a:t>
            </a:r>
            <a:r>
              <a:rPr lang="en-US" b="1" dirty="0" smtClean="0">
                <a:latin typeface="Courier New"/>
                <a:cs typeface="Courier New"/>
              </a:rPr>
              <a:t>(.975,100,15/</a:t>
            </a:r>
            <a:r>
              <a:rPr lang="en-US" b="1" dirty="0" err="1" smtClean="0">
                <a:latin typeface="Courier New"/>
                <a:cs typeface="Courier New"/>
              </a:rPr>
              <a:t>sqrt</a:t>
            </a:r>
            <a:r>
              <a:rPr lang="en-US" b="1" dirty="0" smtClean="0">
                <a:latin typeface="Courier New"/>
                <a:cs typeface="Courier New"/>
              </a:rPr>
              <a:t>(25))</a:t>
            </a:r>
          </a:p>
          <a:p>
            <a:pPr marL="0" indent="0">
              <a:buNone/>
            </a:pPr>
            <a:endParaRPr lang="en-US" b="1" dirty="0">
              <a:latin typeface="Courier New"/>
              <a:cs typeface="Courier New"/>
            </a:endParaRPr>
          </a:p>
          <a:p>
            <a:pPr marL="0" indent="0">
              <a:buNone/>
            </a:pPr>
            <a:endParaRPr lang="en-US" b="1" dirty="0">
              <a:latin typeface="Courier New"/>
              <a:cs typeface="Courier New"/>
            </a:endParaRPr>
          </a:p>
        </p:txBody>
      </p:sp>
      <p:sp>
        <p:nvSpPr>
          <p:cNvPr id="7" name="TextBox 6"/>
          <p:cNvSpPr txBox="1"/>
          <p:nvPr/>
        </p:nvSpPr>
        <p:spPr>
          <a:xfrm>
            <a:off x="10010839"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a:t>
            </a:r>
            <a:r>
              <a:rPr lang="en-US" dirty="0" smtClean="0"/>
              <a:t>population sampling distribution by repeatedly selecting samples (with replacement) and computing </a:t>
            </a:r>
            <a:r>
              <a:rPr lang="en-US" dirty="0"/>
              <a:t>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Since the sample came from the population of interest, it can be used to estimate that population, and determine the Confidence Interval.</a:t>
            </a:r>
            <a:endParaRPr lang="en-US" dirty="0"/>
          </a:p>
        </p:txBody>
      </p:sp>
    </p:spTree>
    <p:extLst>
      <p:ext uri="{BB962C8B-B14F-4D97-AF65-F5344CB8AC3E}">
        <p14:creationId xmlns:p14="http://schemas.microsoft.com/office/powerpoint/2010/main" val="858561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cap="none" dirty="0" smtClean="0">
                <a:solidFill>
                  <a:schemeClr val="tx1"/>
                </a:solidFill>
              </a:rPr>
              <a:t>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7419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722065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6220"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6221"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15592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1505594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a:t>
            </a:r>
            <a:r>
              <a:rPr lang="en-US" dirty="0" smtClean="0"/>
              <a:t>“leptokurtic”</a:t>
            </a:r>
            <a:endParaRPr lang="en-US" dirty="0"/>
          </a:p>
          <a:p>
            <a:pPr marL="0" indent="0">
              <a:buNone/>
            </a:pPr>
            <a:endParaRPr lang="en-US" dirty="0" smtClean="0"/>
          </a:p>
          <a:p>
            <a:pPr marL="0" indent="0">
              <a:buNone/>
            </a:pPr>
            <a:endParaRPr lang="en-US" dirty="0"/>
          </a:p>
          <a:p>
            <a:r>
              <a:rPr lang="en-US" dirty="0"/>
              <a:t>Kurtosis is undefined for </a:t>
            </a:r>
            <a:r>
              <a:rPr lang="en-US" i="1" dirty="0"/>
              <a:t>t</a:t>
            </a:r>
            <a:r>
              <a:rPr lang="en-US" dirty="0"/>
              <a:t>-variables with </a:t>
            </a:r>
            <a:r>
              <a:rPr lang="en-US" i="1" dirty="0" err="1"/>
              <a:t>df</a:t>
            </a:r>
            <a:r>
              <a:rPr lang="en-US" dirty="0"/>
              <a:t> &lt; </a:t>
            </a:r>
            <a:r>
              <a:rPr lang="en-US" dirty="0" smtClean="0"/>
              <a:t>4</a:t>
            </a:r>
            <a:endParaRPr lang="en-US" dirty="0"/>
          </a:p>
        </p:txBody>
      </p:sp>
      <p:graphicFrame>
        <p:nvGraphicFramePr>
          <p:cNvPr id="5" name="Object 4"/>
          <p:cNvGraphicFramePr>
            <a:graphicFrameLocks noChangeAspect="1"/>
          </p:cNvGraphicFramePr>
          <p:nvPr>
            <p:extLst/>
          </p:nvPr>
        </p:nvGraphicFramePr>
        <p:xfrm>
          <a:off x="3302000" y="4535170"/>
          <a:ext cx="1004047" cy="609600"/>
        </p:xfrm>
        <a:graphic>
          <a:graphicData uri="http://schemas.openxmlformats.org/presentationml/2006/ole">
            <mc:AlternateContent xmlns:mc="http://schemas.openxmlformats.org/markup-compatibility/2006">
              <mc:Choice xmlns:v="urn:schemas-microsoft-com:vml" Requires="v">
                <p:oleObj spid="_x0000_s7207"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302000" y="4535170"/>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4083057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Typically, a confidence interval takes the form:</a:t>
            </a:r>
          </a:p>
          <a:p>
            <a:endParaRPr lang="en-US" dirty="0"/>
          </a:p>
          <a:p>
            <a:endParaRPr lang="en-US" dirty="0" smtClean="0"/>
          </a:p>
          <a:p>
            <a:pPr marL="0" indent="0">
              <a:buNone/>
            </a:pPr>
            <a:r>
              <a:rPr lang="en-US" dirty="0" smtClean="0"/>
              <a:t>			</a:t>
            </a:r>
            <a:r>
              <a:rPr lang="en-US" sz="3200" dirty="0" smtClean="0"/>
              <a:t>point estimate ± a margin of error</a:t>
            </a:r>
          </a:p>
          <a:p>
            <a:pPr marL="0" indent="0">
              <a:buNone/>
            </a:pPr>
            <a:endParaRPr lang="en-US" sz="3200" dirty="0"/>
          </a:p>
          <a:p>
            <a:pPr marL="0" indent="0">
              <a:buNone/>
            </a:pPr>
            <a:r>
              <a:rPr lang="en-US" dirty="0" smtClean="0"/>
              <a:t>We’ll come back to this…</a:t>
            </a:r>
          </a:p>
          <a:p>
            <a:endParaRPr lang="en-US" dirty="0"/>
          </a:p>
        </p:txBody>
      </p:sp>
    </p:spTree>
    <p:extLst>
      <p:ext uri="{BB962C8B-B14F-4D97-AF65-F5344CB8AC3E}">
        <p14:creationId xmlns:p14="http://schemas.microsoft.com/office/powerpoint/2010/main" val="8319404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6384103" y="1673225"/>
            <a:ext cx="4686300" cy="4718050"/>
          </a:xfrm>
          <a:prstGeom prst="rect">
            <a:avLst/>
          </a:prstGeom>
        </p:spPr>
      </p:pic>
    </p:spTree>
    <p:extLst>
      <p:ext uri="{BB962C8B-B14F-4D97-AF65-F5344CB8AC3E}">
        <p14:creationId xmlns:p14="http://schemas.microsoft.com/office/powerpoint/2010/main" val="9549036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32182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1292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690656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10824454" y="4876800"/>
            <a:ext cx="1313121" cy="1981200"/>
          </a:xfrm>
          <a:prstGeom prst="rect">
            <a:avLst/>
          </a:prstGeom>
        </p:spPr>
      </p:pic>
      <p:sp>
        <p:nvSpPr>
          <p:cNvPr id="6" name="Rectangle 5"/>
          <p:cNvSpPr/>
          <p:nvPr/>
        </p:nvSpPr>
        <p:spPr>
          <a:xfrm>
            <a:off x="5570220" y="3216910"/>
            <a:ext cx="1375224" cy="69088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19" y="3216910"/>
            <a:ext cx="1952299" cy="6096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19" y="4207510"/>
            <a:ext cx="1451425"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00619" y="4114800"/>
            <a:ext cx="1656081" cy="7620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19" y="5477509"/>
            <a:ext cx="2631921" cy="676155"/>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3"/>
          <a:srcRect l="-19485" r="-19485"/>
          <a:stretch>
            <a:fillRect/>
          </a:stretch>
        </p:blipFill>
        <p:spPr/>
      </p:pic>
      <p:pic>
        <p:nvPicPr>
          <p:cNvPr id="5" name="Picture 4"/>
          <p:cNvPicPr>
            <a:picLocks noChangeAspect="1"/>
          </p:cNvPicPr>
          <p:nvPr/>
        </p:nvPicPr>
        <p:blipFill>
          <a:blip r:embed="rId4"/>
          <a:stretch>
            <a:fillRect/>
          </a:stretch>
        </p:blipFill>
        <p:spPr>
          <a:xfrm>
            <a:off x="10770027"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p>
          <a:p>
            <a:pPr lvl="1"/>
            <a:endParaRPr lang="en-US" dirty="0"/>
          </a:p>
          <a:p>
            <a:pPr marL="274320" lvl="1" indent="0">
              <a:buNone/>
            </a:pPr>
            <a:r>
              <a:rPr lang="en-US" dirty="0"/>
              <a:t>α</a:t>
            </a:r>
            <a:r>
              <a:rPr lang="en-US" dirty="0" smtClean="0"/>
              <a:t> = ?</a:t>
            </a:r>
          </a:p>
          <a:p>
            <a:pPr marL="274320" lvl="1" indent="0">
              <a:buNone/>
            </a:pPr>
            <a:r>
              <a:rPr lang="en-US" dirty="0" err="1"/>
              <a:t>d</a:t>
            </a:r>
            <a:r>
              <a:rPr lang="en-US" dirty="0" err="1" smtClean="0"/>
              <a:t>f</a:t>
            </a:r>
            <a:r>
              <a:rPr lang="en-US" dirty="0" smtClean="0"/>
              <a:t> = ?</a:t>
            </a:r>
          </a:p>
          <a:p>
            <a:pPr marL="274320" lvl="1" indent="0">
              <a:buNone/>
            </a:pPr>
            <a:r>
              <a:rPr lang="en-US" i="1" dirty="0" err="1"/>
              <a:t>t</a:t>
            </a:r>
            <a:r>
              <a:rPr lang="en-US" i="1" baseline="-25000" dirty="0" err="1"/>
              <a:t>critical</a:t>
            </a:r>
            <a:r>
              <a:rPr lang="en-US" dirty="0" smtClean="0"/>
              <a:t> = ?   Is it directional</a:t>
            </a:r>
            <a:r>
              <a:rPr lang="en-US" dirty="0" smtClean="0"/>
              <a:t>?</a:t>
            </a:r>
          </a:p>
          <a:p>
            <a:pPr marL="274320" lvl="1" indent="0">
              <a:buNone/>
            </a:pPr>
            <a:r>
              <a:rPr lang="en-US" dirty="0" smtClean="0"/>
              <a:t>p?</a:t>
            </a:r>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102" name="Equation" r:id="rId4" imgW="749300" imgH="431800" progId="Equation.3">
                  <p:embed/>
                </p:oleObj>
              </mc:Choice>
              <mc:Fallback>
                <p:oleObj name="Equation" r:id="rId4" imgW="749300" imgH="431800" progId="Equation.3">
                  <p:embed/>
                  <p:pic>
                    <p:nvPicPr>
                      <p:cNvPr id="0" name=""/>
                      <p:cNvPicPr/>
                      <p:nvPr/>
                    </p:nvPicPr>
                    <p:blipFill>
                      <a:blip r:embed="rId5"/>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4293337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hypothesis testing</a:t>
            </a:r>
            <a:endParaRPr lang="en-US" dirty="0"/>
          </a:p>
        </p:txBody>
      </p:sp>
      <p:sp>
        <p:nvSpPr>
          <p:cNvPr id="3" name="Content Placeholder 2"/>
          <p:cNvSpPr>
            <a:spLocks noGrp="1"/>
          </p:cNvSpPr>
          <p:nvPr>
            <p:ph idx="1"/>
          </p:nvPr>
        </p:nvSpPr>
        <p:spPr/>
        <p:txBody>
          <a:bodyPr/>
          <a:lstStyle/>
          <a:p>
            <a:r>
              <a:rPr lang="en-US" dirty="0" smtClean="0"/>
              <a:t>Partition the </a:t>
            </a:r>
            <a:r>
              <a:rPr lang="en-US" i="1" dirty="0" smtClean="0"/>
              <a:t>parameter</a:t>
            </a:r>
            <a:r>
              <a:rPr lang="en-US" dirty="0" smtClean="0"/>
              <a:t> sample space into two regions</a:t>
            </a:r>
          </a:p>
          <a:p>
            <a:r>
              <a:rPr lang="en-US" dirty="0" smtClean="0"/>
              <a:t>One region is defined by the </a:t>
            </a:r>
            <a:r>
              <a:rPr lang="en-US" b="1" dirty="0" smtClean="0">
                <a:solidFill>
                  <a:schemeClr val="accent1"/>
                </a:solidFill>
                <a:latin typeface="Lobster Two"/>
                <a:cs typeface="Lobster Two"/>
              </a:rPr>
              <a:t>null hypothesis</a:t>
            </a:r>
            <a:r>
              <a:rPr lang="en-US" dirty="0" smtClean="0"/>
              <a:t>: H</a:t>
            </a:r>
            <a:r>
              <a:rPr lang="en-US" baseline="-25000" dirty="0" smtClean="0"/>
              <a:t>0</a:t>
            </a:r>
          </a:p>
          <a:p>
            <a:pPr lvl="1"/>
            <a:r>
              <a:rPr lang="en-US" dirty="0" smtClean="0"/>
              <a:t>Usually what you wish to see evidence against</a:t>
            </a:r>
          </a:p>
          <a:p>
            <a:pPr lvl="1"/>
            <a:r>
              <a:rPr lang="en-US" dirty="0" smtClean="0"/>
              <a:t>If the parameter estimate based on my sample is </a:t>
            </a:r>
            <a:r>
              <a:rPr lang="en-US" b="1" dirty="0" smtClean="0">
                <a:solidFill>
                  <a:schemeClr val="accent1"/>
                </a:solidFill>
                <a:latin typeface="Lobster Two"/>
                <a:cs typeface="Lobster Two"/>
              </a:rPr>
              <a:t>null/dull</a:t>
            </a:r>
            <a:r>
              <a:rPr lang="en-US" dirty="0" smtClean="0"/>
              <a:t>, then it will fall in this region (given some reasonable amount of random variation)</a:t>
            </a:r>
          </a:p>
          <a:p>
            <a:r>
              <a:rPr lang="en-US" dirty="0" smtClean="0"/>
              <a:t>Other region defined by the </a:t>
            </a:r>
            <a:r>
              <a:rPr lang="en-US" b="1" dirty="0" smtClean="0">
                <a:solidFill>
                  <a:schemeClr val="accent1"/>
                </a:solidFill>
                <a:latin typeface="Lobster Two"/>
                <a:cs typeface="Lobster Two"/>
              </a:rPr>
              <a:t>alternative hypothesis</a:t>
            </a:r>
            <a:r>
              <a:rPr lang="en-US" dirty="0" smtClean="0"/>
              <a:t>: H</a:t>
            </a:r>
            <a:r>
              <a:rPr lang="en-US" baseline="-25000" dirty="0" smtClean="0"/>
              <a:t>1</a:t>
            </a:r>
          </a:p>
          <a:p>
            <a:pPr lvl="1"/>
            <a:r>
              <a:rPr lang="en-US" dirty="0" smtClean="0"/>
              <a:t>Usually what you wish to see evidence in support of</a:t>
            </a:r>
          </a:p>
          <a:p>
            <a:pPr lvl="1"/>
            <a:r>
              <a:rPr lang="en-US" dirty="0" smtClean="0"/>
              <a:t>If the parameter estimate based on my sample is </a:t>
            </a:r>
            <a:r>
              <a:rPr lang="en-US" b="1" dirty="0" smtClean="0">
                <a:solidFill>
                  <a:schemeClr val="accent1"/>
                </a:solidFill>
                <a:latin typeface="Lobster Two"/>
                <a:cs typeface="Lobster Two"/>
              </a:rPr>
              <a:t>interesting</a:t>
            </a:r>
            <a:r>
              <a:rPr lang="en-US" dirty="0" smtClean="0"/>
              <a:t>, then it will fall in this region (and thus, outside of the null/dull region)</a:t>
            </a:r>
          </a:p>
          <a:p>
            <a:r>
              <a:rPr lang="en-US" dirty="0" smtClean="0"/>
              <a:t>This is traditional null hypothesis significant testing (</a:t>
            </a:r>
            <a:r>
              <a:rPr lang="en-US" b="1" dirty="0" smtClean="0">
                <a:solidFill>
                  <a:schemeClr val="accent3">
                    <a:lumMod val="75000"/>
                  </a:schemeClr>
                </a:solidFill>
              </a:rPr>
              <a:t>NHST</a:t>
            </a:r>
            <a:r>
              <a:rPr lang="en-US" dirty="0" smtClean="0"/>
              <a:t>)</a:t>
            </a:r>
          </a:p>
          <a:p>
            <a:pPr lvl="1"/>
            <a:r>
              <a:rPr lang="en-US" dirty="0" smtClean="0"/>
              <a:t>Also called reject-support hypothesis testing</a:t>
            </a:r>
            <a:endParaRPr lang="en-US" dirty="0"/>
          </a:p>
        </p:txBody>
      </p:sp>
    </p:spTree>
    <p:extLst>
      <p:ext uri="{BB962C8B-B14F-4D97-AF65-F5344CB8AC3E}">
        <p14:creationId xmlns:p14="http://schemas.microsoft.com/office/powerpoint/2010/main" val="27758441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5" name="Rectangle 4"/>
          <p:cNvSpPr/>
          <p:nvPr/>
        </p:nvSpPr>
        <p:spPr>
          <a:xfrm>
            <a:off x="696685"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696685"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35853293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3101449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268107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1190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smtClean="0">
                <a:solidFill>
                  <a:schemeClr val="tx1"/>
                </a:solidFill>
              </a:rPr>
              <a:t>Confidence Intervals</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13197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Confidence </a:t>
            </a:r>
            <a:r>
              <a:rPr lang="en-US" dirty="0"/>
              <a:t>interval for </a:t>
            </a:r>
            <a:r>
              <a:rPr lang="en-US" dirty="0" smtClean="0"/>
              <a:t>µ</a:t>
            </a:r>
            <a:endParaRPr lang="en-US" dirty="0"/>
          </a:p>
        </p:txBody>
      </p:sp>
      <p:pic>
        <p:nvPicPr>
          <p:cNvPr id="5" name="Content Placeholder 4"/>
          <p:cNvPicPr>
            <a:picLocks noGrp="1" noChangeAspect="1"/>
          </p:cNvPicPr>
          <p:nvPr>
            <p:ph idx="1"/>
          </p:nvPr>
        </p:nvPicPr>
        <p:blipFill>
          <a:blip r:embed="rId3"/>
          <a:srcRect t="-51149" b="-51149"/>
          <a:stretch>
            <a:fillRect/>
          </a:stretch>
        </p:blipFill>
        <p:spPr/>
      </p:pic>
      <p:grpSp>
        <p:nvGrpSpPr>
          <p:cNvPr id="12" name="Group 11"/>
          <p:cNvGrpSpPr/>
          <p:nvPr/>
        </p:nvGrpSpPr>
        <p:grpSpPr>
          <a:xfrm>
            <a:off x="2473593" y="3196646"/>
            <a:ext cx="4977532" cy="3541220"/>
            <a:chOff x="2473593" y="3196646"/>
            <a:chExt cx="4977532" cy="3541220"/>
          </a:xfrm>
        </p:grpSpPr>
        <p:sp>
          <p:nvSpPr>
            <p:cNvPr id="6" name="Rounded Rectangular Callout 5"/>
            <p:cNvSpPr/>
            <p:nvPr/>
          </p:nvSpPr>
          <p:spPr>
            <a:xfrm>
              <a:off x="3050242" y="3196646"/>
              <a:ext cx="4400883" cy="1696629"/>
            </a:xfrm>
            <a:prstGeom prst="wedgeRoundRectCallout">
              <a:avLst>
                <a:gd name="adj1" fmla="val -35395"/>
                <a:gd name="adj2" fmla="val 113761"/>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TextBox 8"/>
            <p:cNvSpPr txBox="1"/>
            <p:nvPr/>
          </p:nvSpPr>
          <p:spPr>
            <a:xfrm>
              <a:off x="2473593" y="6091535"/>
              <a:ext cx="3581218" cy="646331"/>
            </a:xfrm>
            <a:prstGeom prst="rect">
              <a:avLst/>
            </a:prstGeom>
            <a:noFill/>
          </p:spPr>
          <p:txBody>
            <a:bodyPr wrap="square" rtlCol="0">
              <a:spAutoFit/>
            </a:bodyPr>
            <a:lstStyle/>
            <a:p>
              <a:r>
                <a:rPr lang="en-US" sz="3600" dirty="0" smtClean="0">
                  <a:solidFill>
                    <a:srgbClr val="FF0000"/>
                  </a:solidFill>
                </a:rPr>
                <a:t>Critical Value!</a:t>
              </a:r>
              <a:endParaRPr lang="en-US" sz="2800" dirty="0">
                <a:solidFill>
                  <a:srgbClr val="FF0000"/>
                </a:solidFill>
              </a:endParaRPr>
            </a:p>
          </p:txBody>
        </p:sp>
      </p:grpSp>
      <p:grpSp>
        <p:nvGrpSpPr>
          <p:cNvPr id="11" name="Group 10"/>
          <p:cNvGrpSpPr/>
          <p:nvPr/>
        </p:nvGrpSpPr>
        <p:grpSpPr>
          <a:xfrm>
            <a:off x="2819582" y="1152934"/>
            <a:ext cx="8981121" cy="4457034"/>
            <a:chOff x="2819582" y="1152934"/>
            <a:chExt cx="8981121" cy="4457034"/>
          </a:xfrm>
        </p:grpSpPr>
        <p:sp>
          <p:nvSpPr>
            <p:cNvPr id="8" name="Rounded Rectangular Callout 7"/>
            <p:cNvSpPr/>
            <p:nvPr/>
          </p:nvSpPr>
          <p:spPr>
            <a:xfrm>
              <a:off x="2819582" y="2533500"/>
              <a:ext cx="8981121" cy="3076468"/>
            </a:xfrm>
            <a:prstGeom prst="wedgeRoundRectCallout">
              <a:avLst>
                <a:gd name="adj1" fmla="val 34444"/>
                <a:gd name="adj2" fmla="val -71743"/>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p:cNvSpPr txBox="1"/>
            <p:nvPr/>
          </p:nvSpPr>
          <p:spPr>
            <a:xfrm>
              <a:off x="8161839" y="1152934"/>
              <a:ext cx="3581218" cy="646331"/>
            </a:xfrm>
            <a:prstGeom prst="rect">
              <a:avLst/>
            </a:prstGeom>
            <a:noFill/>
          </p:spPr>
          <p:txBody>
            <a:bodyPr wrap="square" rtlCol="0">
              <a:spAutoFit/>
            </a:bodyPr>
            <a:lstStyle/>
            <a:p>
              <a:r>
                <a:rPr lang="en-US" sz="3600" dirty="0" smtClean="0">
                  <a:solidFill>
                    <a:srgbClr val="FF0000"/>
                  </a:solidFill>
                </a:rPr>
                <a:t>Margin of Error</a:t>
              </a:r>
              <a:endParaRPr lang="en-US" sz="2800" dirty="0">
                <a:solidFill>
                  <a:srgbClr val="FF0000"/>
                </a:solidFill>
              </a:endParaRPr>
            </a:p>
          </p:txBody>
        </p:sp>
      </p:grpSp>
    </p:spTree>
    <p:extLst>
      <p:ext uri="{BB962C8B-B14F-4D97-AF65-F5344CB8AC3E}">
        <p14:creationId xmlns:p14="http://schemas.microsoft.com/office/powerpoint/2010/main" val="243319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
        <p:nvSpPr>
          <p:cNvPr id="8" name="Rectangle 7"/>
          <p:cNvSpPr/>
          <p:nvPr/>
        </p:nvSpPr>
        <p:spPr>
          <a:xfrm>
            <a:off x="3719112" y="5120095"/>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Tree>
    <p:extLst>
      <p:ext uri="{BB962C8B-B14F-4D97-AF65-F5344CB8AC3E}">
        <p14:creationId xmlns:p14="http://schemas.microsoft.com/office/powerpoint/2010/main" val="55737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endParaRPr lang="en-US" sz="3200" dirty="0"/>
          </a:p>
        </p:txBody>
      </p:sp>
      <p:sp>
        <p:nvSpPr>
          <p:cNvPr id="3" name="Content Placeholder 2"/>
          <p:cNvSpPr>
            <a:spLocks noGrp="1"/>
          </p:cNvSpPr>
          <p:nvPr>
            <p:ph sz="half" idx="1"/>
          </p:nvPr>
        </p:nvSpPr>
        <p:spPr/>
        <p:txBody>
          <a:bodyPr/>
          <a:lstStyle/>
          <a:p>
            <a:pPr marL="0" indent="0">
              <a:buNone/>
            </a:pPr>
            <a:r>
              <a:rPr lang="en-US" dirty="0"/>
              <a:t>We are 95% confident that the IQ for AA HS girls in this sample is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A confidence interval is for a population parameter, and cannot be applied to individuals in the sample.</a:t>
            </a:r>
            <a:endParaRPr lang="en-US" sz="2000" dirty="0">
              <a:latin typeface="Gill Sans"/>
              <a:cs typeface="Gill Sans"/>
            </a:endParaRP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42586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95% of all samples of AA HS girls will give an average IQ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Each sample will give rise to a </a:t>
            </a:r>
            <a:r>
              <a:rPr lang="en-US" sz="2000" i="1" dirty="0">
                <a:latin typeface="Gill Sans"/>
                <a:cs typeface="Gill Sans"/>
              </a:rPr>
              <a:t>different</a:t>
            </a:r>
            <a:r>
              <a:rPr lang="en-US" sz="2000" dirty="0">
                <a:latin typeface="Gill Sans"/>
                <a:cs typeface="Gill Sans"/>
              </a:rPr>
              <a:t> confidence interval- 95% of </a:t>
            </a:r>
            <a:r>
              <a:rPr lang="en-US" sz="2000" i="1" dirty="0">
                <a:latin typeface="Gill Sans"/>
                <a:cs typeface="Gill Sans"/>
              </a:rPr>
              <a:t>those </a:t>
            </a:r>
            <a:r>
              <a:rPr lang="en-US" sz="2000" dirty="0">
                <a:latin typeface="Gill Sans"/>
                <a:cs typeface="Gill Sans"/>
              </a:rPr>
              <a:t>intervals will contain the true mean.</a:t>
            </a:r>
            <a:endParaRPr lang="en-US" sz="2000" dirty="0">
              <a:latin typeface="Gill Sans"/>
              <a:cs typeface="Gill Sans"/>
            </a:endParaRP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9452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There is a 95% chance that the true mean IQ for AA HS girls is between 99.12 and 110.88.</a:t>
            </a:r>
          </a:p>
        </p:txBody>
      </p:sp>
      <p:sp>
        <p:nvSpPr>
          <p:cNvPr id="6" name="TextBox 5"/>
          <p:cNvSpPr txBox="1"/>
          <p:nvPr/>
        </p:nvSpPr>
        <p:spPr>
          <a:xfrm>
            <a:off x="1981200" y="4816580"/>
            <a:ext cx="4191000" cy="132343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µ is not random. The probability </a:t>
            </a:r>
            <a:r>
              <a:rPr lang="en-US" sz="2000" dirty="0">
                <a:latin typeface="Gill Sans"/>
                <a:cs typeface="Gill Sans"/>
              </a:rPr>
              <a:t>that </a:t>
            </a:r>
            <a:r>
              <a:rPr lang="en-US" sz="2000" dirty="0">
                <a:latin typeface="Gill Sans"/>
                <a:cs typeface="Gill Sans"/>
              </a:rPr>
              <a:t>µ is between 99.12 </a:t>
            </a:r>
            <a:r>
              <a:rPr lang="en-US" sz="2000" dirty="0">
                <a:latin typeface="Gill Sans"/>
                <a:cs typeface="Gill Sans"/>
              </a:rPr>
              <a:t>and </a:t>
            </a:r>
            <a:r>
              <a:rPr lang="en-US" sz="2000" dirty="0">
                <a:latin typeface="Gill Sans"/>
                <a:cs typeface="Gill Sans"/>
              </a:rPr>
              <a:t>110.88 is either 0 or 1.</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288194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 test </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A numerical </a:t>
            </a:r>
            <a:r>
              <a:rPr lang="en-US" dirty="0"/>
              <a:t>summary used to collapse sample </a:t>
            </a:r>
            <a:r>
              <a:rPr lang="en-US" dirty="0" smtClean="0"/>
              <a:t>data into </a:t>
            </a:r>
            <a:r>
              <a:rPr lang="en-US" dirty="0"/>
              <a:t>a single </a:t>
            </a:r>
            <a:r>
              <a:rPr lang="en-US" dirty="0" smtClean="0"/>
              <a:t>number</a:t>
            </a:r>
          </a:p>
          <a:p>
            <a:r>
              <a:rPr lang="en-US" dirty="0" smtClean="0"/>
              <a:t>When </a:t>
            </a:r>
            <a:r>
              <a:rPr lang="en-US" dirty="0"/>
              <a:t>“big” or “extreme”, suggests that the observed data is very unexpected under the null hypothesis </a:t>
            </a:r>
            <a:r>
              <a:rPr lang="en-US" i="1" dirty="0" smtClean="0"/>
              <a:t>H</a:t>
            </a:r>
            <a:r>
              <a:rPr lang="en-US" i="1" baseline="-25000" dirty="0" smtClean="0"/>
              <a:t>0</a:t>
            </a:r>
            <a:r>
              <a:rPr lang="en-US" i="1" dirty="0" smtClean="0"/>
              <a:t> </a:t>
            </a:r>
            <a:endParaRPr lang="en-US" dirty="0"/>
          </a:p>
          <a:p>
            <a:r>
              <a:rPr lang="en-US" dirty="0"/>
              <a:t>A</a:t>
            </a:r>
            <a:r>
              <a:rPr lang="en-US" dirty="0" smtClean="0"/>
              <a:t> </a:t>
            </a:r>
            <a:r>
              <a:rPr lang="en-US" dirty="0"/>
              <a:t>p-value quantifies this incompatibility between the data and </a:t>
            </a:r>
            <a:r>
              <a:rPr lang="en-US" i="1" dirty="0" smtClean="0"/>
              <a:t>H</a:t>
            </a:r>
            <a:r>
              <a:rPr lang="en-US" i="1" baseline="-25000" dirty="0" smtClean="0"/>
              <a:t>0</a:t>
            </a:r>
            <a:r>
              <a:rPr lang="en-US" i="1" dirty="0" smtClean="0"/>
              <a:t> </a:t>
            </a:r>
            <a:r>
              <a:rPr lang="en-US" dirty="0"/>
              <a:t>–</a:t>
            </a:r>
            <a:r>
              <a:rPr lang="en-US" dirty="0" smtClean="0"/>
              <a:t> </a:t>
            </a:r>
            <a:r>
              <a:rPr lang="en-US" dirty="0"/>
              <a:t>specifically, it’s a tail probability </a:t>
            </a:r>
          </a:p>
          <a:p>
            <a:r>
              <a:rPr lang="en-US" dirty="0" smtClean="0"/>
              <a:t>So, </a:t>
            </a:r>
            <a:r>
              <a:rPr lang="en-US" dirty="0"/>
              <a:t>to get a p-value, you must know or approximate the probability distribution of the test statistic under the null </a:t>
            </a:r>
            <a:r>
              <a:rPr lang="en-US" i="1" dirty="0" smtClean="0"/>
              <a:t>H</a:t>
            </a:r>
            <a:r>
              <a:rPr lang="en-US" i="1" baseline="-25000" dirty="0" smtClean="0"/>
              <a:t>0</a:t>
            </a:r>
            <a:r>
              <a:rPr lang="en-US" i="1" dirty="0" smtClean="0"/>
              <a:t> </a:t>
            </a:r>
          </a:p>
          <a:p>
            <a:r>
              <a:rPr lang="en-US" dirty="0" smtClean="0"/>
              <a:t>This means we need to know what the </a:t>
            </a:r>
            <a:r>
              <a:rPr lang="en-US" i="1" dirty="0" smtClean="0"/>
              <a:t>null</a:t>
            </a:r>
            <a:r>
              <a:rPr lang="en-US" dirty="0" smtClean="0"/>
              <a:t> sampling distribution looks like</a:t>
            </a:r>
          </a:p>
          <a:p>
            <a:endParaRPr lang="en-US" dirty="0"/>
          </a:p>
          <a:p>
            <a:endParaRPr lang="en-US" dirty="0"/>
          </a:p>
        </p:txBody>
      </p:sp>
    </p:spTree>
    <p:extLst>
      <p:ext uri="{BB962C8B-B14F-4D97-AF65-F5344CB8AC3E}">
        <p14:creationId xmlns:p14="http://schemas.microsoft.com/office/powerpoint/2010/main" val="25928513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You got it…</a:t>
            </a:r>
            <a:endParaRPr lang="en-US" sz="3200" dirty="0"/>
          </a:p>
        </p:txBody>
      </p:sp>
      <p:sp>
        <p:nvSpPr>
          <p:cNvPr id="3" name="Content Placeholder 2"/>
          <p:cNvSpPr>
            <a:spLocks noGrp="1"/>
          </p:cNvSpPr>
          <p:nvPr>
            <p:ph sz="half" idx="1"/>
          </p:nvPr>
        </p:nvSpPr>
        <p:spPr/>
        <p:txBody>
          <a:bodyPr/>
          <a:lstStyle/>
          <a:p>
            <a:pPr marL="0" indent="0">
              <a:buNone/>
            </a:pPr>
            <a:r>
              <a:rPr lang="en-US" dirty="0"/>
              <a:t>We are 95% confident that the population mean IQ of AA HS girls is between 99.12 and 110.88.</a:t>
            </a:r>
          </a:p>
        </p:txBody>
      </p:sp>
      <p:sp>
        <p:nvSpPr>
          <p:cNvPr id="6" name="TextBox 5"/>
          <p:cNvSpPr txBox="1"/>
          <p:nvPr/>
        </p:nvSpPr>
        <p:spPr>
          <a:xfrm>
            <a:off x="1981200" y="4094350"/>
            <a:ext cx="3670300" cy="224676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correct!:</a:t>
            </a:r>
          </a:p>
          <a:p>
            <a:r>
              <a:rPr lang="en-US" sz="2000" dirty="0">
                <a:latin typeface="Gill Sans"/>
                <a:cs typeface="Gill Sans"/>
              </a:rPr>
              <a:t>The confidence interval is based on the sample, and hence is random. There is a 95% probability that the interval (99.12, 110.88) contains µ.</a:t>
            </a:r>
          </a:p>
        </p:txBody>
      </p:sp>
      <p:pic>
        <p:nvPicPr>
          <p:cNvPr id="7" name="Content Placeholder 6"/>
          <p:cNvPicPr>
            <a:picLocks noGrp="1" noChangeAspect="1"/>
          </p:cNvPicPr>
          <p:nvPr>
            <p:ph sz="half" idx="2"/>
          </p:nvPr>
        </p:nvPicPr>
        <p:blipFill>
          <a:blip r:embed="rId2"/>
          <a:srcRect l="25925" r="25925"/>
          <a:stretch>
            <a:fillRect/>
          </a:stretch>
        </p:blipFill>
        <p:spPr/>
      </p:pic>
    </p:spTree>
    <p:extLst>
      <p:ext uri="{BB962C8B-B14F-4D97-AF65-F5344CB8AC3E}">
        <p14:creationId xmlns:p14="http://schemas.microsoft.com/office/powerpoint/2010/main" val="345500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Confidence Interval</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27919838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Dueling Confidence Intervals - Sneetches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968" y="1543829"/>
            <a:ext cx="6012382" cy="4600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8" y="1518640"/>
            <a:ext cx="6024838" cy="4610311"/>
          </a:xfrm>
          <a:prstGeom prst="rect">
            <a:avLst/>
          </a:prstGeom>
        </p:spPr>
      </p:pic>
    </p:spTree>
    <p:extLst>
      <p:ext uri="{BB962C8B-B14F-4D97-AF65-F5344CB8AC3E}">
        <p14:creationId xmlns:p14="http://schemas.microsoft.com/office/powerpoint/2010/main" val="24042465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95675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intervals </a:t>
            </a:r>
            <a:r>
              <a:rPr lang="en-US" sz="3200" dirty="0"/>
              <a:t>provide several </a:t>
            </a:r>
            <a:r>
              <a:rPr lang="en-US" sz="3200" dirty="0"/>
              <a:t/>
            </a:r>
            <a:br>
              <a:rPr lang="en-US" sz="3200" dirty="0"/>
            </a:br>
            <a:r>
              <a:rPr lang="en-US" sz="3200" dirty="0"/>
              <a:t>advantages </a:t>
            </a:r>
            <a:r>
              <a:rPr lang="en-US" sz="3200" dirty="0"/>
              <a:t>over NHST </a:t>
            </a:r>
            <a:r>
              <a:rPr lang="en-US" sz="3200" dirty="0"/>
              <a:t>alone</a:t>
            </a:r>
            <a:endParaRPr lang="en-US" sz="3200" dirty="0"/>
          </a:p>
        </p:txBody>
      </p:sp>
      <p:sp>
        <p:nvSpPr>
          <p:cNvPr id="3" name="Content Placeholder 2"/>
          <p:cNvSpPr>
            <a:spLocks noGrp="1"/>
          </p:cNvSpPr>
          <p:nvPr>
            <p:ph idx="1"/>
          </p:nvPr>
        </p:nvSpPr>
        <p:spPr/>
        <p:txBody>
          <a:bodyPr>
            <a:normAutofit/>
          </a:bodyPr>
          <a:lstStyle/>
          <a:p>
            <a:r>
              <a:rPr lang="en-US" dirty="0" smtClean="0"/>
              <a:t>Provides bounded estimate of the population parameter</a:t>
            </a:r>
          </a:p>
          <a:p>
            <a:endParaRPr lang="en-US" dirty="0" smtClean="0"/>
          </a:p>
          <a:p>
            <a:r>
              <a:rPr lang="en-US" dirty="0" smtClean="0"/>
              <a:t>Permits tests of all possible null hypotheses simultaneously</a:t>
            </a:r>
          </a:p>
          <a:p>
            <a:pPr lvl="1"/>
            <a:r>
              <a:rPr lang="en-US" dirty="0" smtClean="0"/>
              <a:t>You can reject/not reject H</a:t>
            </a:r>
            <a:r>
              <a:rPr lang="en-US" baseline="-25000" dirty="0" smtClean="0"/>
              <a:t>0</a:t>
            </a:r>
            <a:r>
              <a:rPr lang="en-US" dirty="0" smtClean="0"/>
              <a:t> not only for value hypothesized in H</a:t>
            </a:r>
            <a:r>
              <a:rPr lang="en-US" baseline="-25000" dirty="0" smtClean="0"/>
              <a:t>0</a:t>
            </a:r>
            <a:r>
              <a:rPr lang="en-US" dirty="0" smtClean="0"/>
              <a:t> but also for other hypothesized values</a:t>
            </a:r>
          </a:p>
          <a:p>
            <a:pPr marL="0" indent="0">
              <a:buNone/>
            </a:pPr>
            <a:r>
              <a:rPr lang="en-US" dirty="0" smtClean="0"/>
              <a:t> </a:t>
            </a:r>
          </a:p>
          <a:p>
            <a:r>
              <a:rPr lang="en-US" dirty="0" smtClean="0"/>
              <a:t>Interval width provides information about precision</a:t>
            </a:r>
          </a:p>
          <a:p>
            <a:pPr lvl="1"/>
            <a:r>
              <a:rPr lang="en-US" dirty="0"/>
              <a:t>S</a:t>
            </a:r>
            <a:r>
              <a:rPr lang="en-US" dirty="0" smtClean="0"/>
              <a:t>ignificance plus very narrow interval suggests power so great as to enable us to reject even a trivial effect</a:t>
            </a:r>
          </a:p>
          <a:p>
            <a:pPr lvl="1"/>
            <a:r>
              <a:rPr lang="en-US" dirty="0"/>
              <a:t>N</a:t>
            </a:r>
            <a:r>
              <a:rPr lang="en-US" dirty="0" smtClean="0"/>
              <a:t>on-significance with wide intervals suggests that our measures/procedures/experiment lacks precision</a:t>
            </a:r>
          </a:p>
          <a:p>
            <a:pPr lvl="1"/>
            <a:r>
              <a:rPr lang="en-US" i="1" dirty="0" smtClean="0"/>
              <a:t>p</a:t>
            </a:r>
            <a:r>
              <a:rPr lang="en-US" dirty="0"/>
              <a:t>-</a:t>
            </a:r>
            <a:r>
              <a:rPr lang="en-US" dirty="0" smtClean="0"/>
              <a:t>values do not give you this information, heavily influenced by sample size (</a:t>
            </a:r>
            <a:r>
              <a:rPr lang="en-US" i="1" dirty="0" smtClean="0"/>
              <a:t>n</a:t>
            </a:r>
            <a:r>
              <a:rPr lang="en-US" dirty="0" smtClean="0"/>
              <a:t>)</a:t>
            </a:r>
            <a:endParaRPr lang="en-US" dirty="0"/>
          </a:p>
        </p:txBody>
      </p:sp>
    </p:spTree>
    <p:extLst>
      <p:ext uri="{BB962C8B-B14F-4D97-AF65-F5344CB8AC3E}">
        <p14:creationId xmlns:p14="http://schemas.microsoft.com/office/powerpoint/2010/main" val="36456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new distributions…</a:t>
            </a:r>
            <a:endParaRPr lang="en-US" dirty="0"/>
          </a:p>
        </p:txBody>
      </p:sp>
      <p:sp>
        <p:nvSpPr>
          <p:cNvPr id="3" name="Content Placeholder 2"/>
          <p:cNvSpPr>
            <a:spLocks noGrp="1"/>
          </p:cNvSpPr>
          <p:nvPr>
            <p:ph idx="1"/>
          </p:nvPr>
        </p:nvSpPr>
        <p:spPr/>
        <p:txBody>
          <a:bodyPr/>
          <a:lstStyle/>
          <a:p>
            <a:pPr marL="0" indent="0">
              <a:buNone/>
            </a:pPr>
            <a:r>
              <a:rPr lang="en-US" dirty="0"/>
              <a:t>If you see the ratio of an independent normal random variable (numerator) to the square-root of a chi-squared variable (denominator; any time you have an SE on the bottom!), </a:t>
            </a:r>
            <a:endParaRPr lang="en-US" dirty="0" smtClean="0"/>
          </a:p>
          <a:p>
            <a:pPr lvl="1"/>
            <a:r>
              <a:rPr lang="en-US" sz="2400" dirty="0" smtClean="0"/>
              <a:t>think </a:t>
            </a:r>
            <a:r>
              <a:rPr lang="en-US" sz="2400" b="1" dirty="0"/>
              <a:t>Student’s t</a:t>
            </a:r>
            <a:r>
              <a:rPr lang="en-US" sz="2400" dirty="0"/>
              <a:t>.</a:t>
            </a:r>
          </a:p>
          <a:p>
            <a:pPr marL="0" indent="0">
              <a:buNone/>
            </a:pPr>
            <a:endParaRPr lang="en-US" dirty="0" smtClean="0"/>
          </a:p>
          <a:p>
            <a:pPr marL="0" indent="0">
              <a:buNone/>
            </a:pPr>
            <a:r>
              <a:rPr lang="en-US" dirty="0" smtClean="0"/>
              <a:t>If </a:t>
            </a:r>
            <a:r>
              <a:rPr lang="en-US" dirty="0"/>
              <a:t>you see squares of normal random </a:t>
            </a:r>
            <a:r>
              <a:rPr lang="en-US" dirty="0" smtClean="0"/>
              <a:t>variables (or of their differences!), </a:t>
            </a:r>
          </a:p>
          <a:p>
            <a:pPr lvl="1"/>
            <a:r>
              <a:rPr lang="en-US" sz="2400" dirty="0" smtClean="0"/>
              <a:t>think</a:t>
            </a:r>
            <a:r>
              <a:rPr lang="en-US" sz="2400" b="1" dirty="0" smtClean="0"/>
              <a:t> chi-squared</a:t>
            </a:r>
            <a:r>
              <a:rPr lang="en-US" sz="2400" dirty="0"/>
              <a:t>.</a:t>
            </a:r>
            <a:r>
              <a:rPr lang="en-US" dirty="0"/>
              <a:t> </a:t>
            </a:r>
          </a:p>
          <a:p>
            <a:pPr marL="0" indent="0">
              <a:buNone/>
            </a:pPr>
            <a:endParaRPr lang="en-US" dirty="0" smtClean="0"/>
          </a:p>
          <a:p>
            <a:pPr marL="0" indent="0">
              <a:buNone/>
            </a:pPr>
            <a:r>
              <a:rPr lang="en-US" dirty="0" smtClean="0"/>
              <a:t>If </a:t>
            </a:r>
            <a:r>
              <a:rPr lang="en-US" dirty="0"/>
              <a:t>you see the ratio of two chi-squared random variables (i.e., sample variances from a normal distribution), </a:t>
            </a:r>
            <a:endParaRPr lang="en-US" dirty="0" smtClean="0"/>
          </a:p>
          <a:p>
            <a:pPr lvl="1"/>
            <a:r>
              <a:rPr lang="en-US" sz="2400" dirty="0" smtClean="0"/>
              <a:t>think </a:t>
            </a:r>
            <a:r>
              <a:rPr lang="en-US" sz="2400" b="1" dirty="0"/>
              <a:t>F </a:t>
            </a:r>
            <a:r>
              <a:rPr lang="en-US" sz="2400" b="1" dirty="0" smtClean="0"/>
              <a:t>distribution</a:t>
            </a:r>
            <a:r>
              <a:rPr lang="en-US" sz="2400" dirty="0" smtClean="0"/>
              <a:t>.</a:t>
            </a:r>
            <a:endParaRPr lang="en-US" dirty="0"/>
          </a:p>
          <a:p>
            <a:endParaRPr lang="en-US" dirty="0"/>
          </a:p>
        </p:txBody>
      </p:sp>
    </p:spTree>
    <p:extLst>
      <p:ext uri="{BB962C8B-B14F-4D97-AF65-F5344CB8AC3E}">
        <p14:creationId xmlns:p14="http://schemas.microsoft.com/office/powerpoint/2010/main" val="32315076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an independent normal random variable to the square-root of a chi-squared, think Student’s t </a:t>
            </a:r>
          </a:p>
        </p:txBody>
      </p:sp>
      <p:pic>
        <p:nvPicPr>
          <p:cNvPr id="4" name="Picture 3" descr="t_family-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35300" y="2438400"/>
            <a:ext cx="7071358" cy="4419600"/>
          </a:xfrm>
          <a:prstGeom prst="rect">
            <a:avLst/>
          </a:prstGeom>
        </p:spPr>
      </p:pic>
      <p:pic>
        <p:nvPicPr>
          <p:cNvPr id="5" name="Picture 4"/>
          <p:cNvPicPr>
            <a:picLocks noChangeAspect="1"/>
          </p:cNvPicPr>
          <p:nvPr/>
        </p:nvPicPr>
        <p:blipFill>
          <a:blip r:embed="rId3"/>
          <a:stretch>
            <a:fillRect/>
          </a:stretch>
        </p:blipFill>
        <p:spPr>
          <a:xfrm>
            <a:off x="925284" y="1681162"/>
            <a:ext cx="2247900" cy="1257300"/>
          </a:xfrm>
          <a:prstGeom prst="rect">
            <a:avLst/>
          </a:prstGeom>
        </p:spPr>
      </p:pic>
      <p:pic>
        <p:nvPicPr>
          <p:cNvPr id="6" name="Picture 5"/>
          <p:cNvPicPr>
            <a:picLocks noChangeAspect="1"/>
          </p:cNvPicPr>
          <p:nvPr/>
        </p:nvPicPr>
        <p:blipFill>
          <a:blip r:embed="rId4"/>
          <a:stretch>
            <a:fillRect/>
          </a:stretch>
        </p:blipFill>
        <p:spPr>
          <a:xfrm>
            <a:off x="8608058" y="1600200"/>
            <a:ext cx="1498600" cy="1257300"/>
          </a:xfrm>
          <a:prstGeom prst="rect">
            <a:avLst/>
          </a:prstGeom>
        </p:spPr>
      </p:pic>
    </p:spTree>
    <p:extLst>
      <p:ext uri="{BB962C8B-B14F-4D97-AF65-F5344CB8AC3E}">
        <p14:creationId xmlns:p14="http://schemas.microsoft.com/office/powerpoint/2010/main" val="39890860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_dists-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2888" y="1524000"/>
            <a:ext cx="8534400" cy="5334000"/>
          </a:xfrm>
          <a:prstGeom prst="rect">
            <a:avLst/>
          </a:prstGeom>
        </p:spPr>
      </p:pic>
      <p:sp>
        <p:nvSpPr>
          <p:cNvPr id="2" name="Title 1"/>
          <p:cNvSpPr>
            <a:spLocks noGrp="1"/>
          </p:cNvSpPr>
          <p:nvPr>
            <p:ph type="title"/>
          </p:nvPr>
        </p:nvSpPr>
        <p:spPr/>
        <p:txBody>
          <a:bodyPr>
            <a:normAutofit fontScale="90000"/>
          </a:bodyPr>
          <a:lstStyle/>
          <a:p>
            <a:r>
              <a:rPr lang="en-US" dirty="0"/>
              <a:t>If you see squares of normal random variables, </a:t>
            </a:r>
            <a:r>
              <a:rPr lang="en-US" dirty="0" smtClean="0"/>
              <a:t/>
            </a:r>
            <a:br>
              <a:rPr lang="en-US" dirty="0" smtClean="0"/>
            </a:br>
            <a:r>
              <a:rPr lang="en-US" dirty="0" smtClean="0"/>
              <a:t>think chi-squared</a:t>
            </a:r>
            <a:endParaRPr lang="en-US" dirty="0"/>
          </a:p>
        </p:txBody>
      </p:sp>
    </p:spTree>
    <p:extLst>
      <p:ext uri="{BB962C8B-B14F-4D97-AF65-F5344CB8AC3E}">
        <p14:creationId xmlns:p14="http://schemas.microsoft.com/office/powerpoint/2010/main" val="11865381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two chi-squared random variables (i.e., sample variances from a normal distribution), think </a:t>
            </a:r>
            <a:r>
              <a:rPr lang="en-US" sz="2800" i="1" dirty="0"/>
              <a:t>F</a:t>
            </a:r>
            <a:r>
              <a:rPr lang="en-US" sz="2800" dirty="0"/>
              <a:t> distribution</a:t>
            </a:r>
          </a:p>
        </p:txBody>
      </p:sp>
      <p:pic>
        <p:nvPicPr>
          <p:cNvPr id="6" name="Content Placeholder 5" descr="f_dists-1.png"/>
          <p:cNvPicPr>
            <a:picLocks noGrp="1" noChangeAspect="1"/>
          </p:cNvPicPr>
          <p:nvPr>
            <p:ph idx="1"/>
          </p:nvPr>
        </p:nvPicPr>
        <p:blipFill>
          <a:blip r:embed="rId2" cstate="email">
            <a:extLst>
              <a:ext uri="{28A0092B-C50C-407E-A947-70E740481C1C}">
                <a14:useLocalDpi xmlns:a14="http://schemas.microsoft.com/office/drawing/2010/main" val="0"/>
              </a:ext>
            </a:extLst>
          </a:blip>
          <a:srcRect t="2593" b="2593"/>
          <a:stretch>
            <a:fillRect/>
          </a:stretch>
        </p:blipFill>
        <p:spPr/>
      </p:pic>
    </p:spTree>
    <p:extLst>
      <p:ext uri="{BB962C8B-B14F-4D97-AF65-F5344CB8AC3E}">
        <p14:creationId xmlns:p14="http://schemas.microsoft.com/office/powerpoint/2010/main" val="9507819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Done-</a:t>
            </a:r>
            <a:r>
              <a:rPr lang="en-US" dirty="0" err="1" smtClean="0"/>
              <a:t>ish</a:t>
            </a:r>
            <a:r>
              <a:rPr lang="en-US" dirty="0" smtClean="0"/>
              <a:t>…</a:t>
            </a:r>
            <a:endParaRPr lang="en-US" dirty="0"/>
          </a:p>
        </p:txBody>
      </p:sp>
      <p:sp>
        <p:nvSpPr>
          <p:cNvPr id="3" name="Content Placeholder 2"/>
          <p:cNvSpPr>
            <a:spLocks noGrp="1"/>
          </p:cNvSpPr>
          <p:nvPr>
            <p:ph idx="1"/>
          </p:nvPr>
        </p:nvSpPr>
        <p:spPr/>
        <p:txBody>
          <a:bodyPr/>
          <a:lstStyle/>
          <a:p>
            <a:r>
              <a:rPr lang="en-US" dirty="0" smtClean="0"/>
              <a:t>References</a:t>
            </a:r>
          </a:p>
          <a:p>
            <a:pPr lvl="1"/>
            <a:r>
              <a:rPr lang="en-US" dirty="0" smtClean="0"/>
              <a:t>Assumptions!!</a:t>
            </a:r>
          </a:p>
          <a:p>
            <a:pPr lvl="1"/>
            <a:r>
              <a:rPr lang="en-US" dirty="0" smtClean="0"/>
              <a:t>Perfect T-test</a:t>
            </a:r>
            <a:endParaRPr lang="en-US" dirty="0"/>
          </a:p>
          <a:p>
            <a:pPr lvl="1"/>
            <a:endParaRPr lang="en-US" dirty="0" smtClean="0"/>
          </a:p>
        </p:txBody>
      </p:sp>
    </p:spTree>
    <p:extLst>
      <p:ext uri="{BB962C8B-B14F-4D97-AF65-F5344CB8AC3E}">
        <p14:creationId xmlns:p14="http://schemas.microsoft.com/office/powerpoint/2010/main" val="40186251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Therefore…</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complete a hypothesis test or convey the precision of a point estimate, we need the statistic’s or estimator’s </a:t>
            </a:r>
            <a:r>
              <a:rPr lang="en-US" i="1" dirty="0"/>
              <a:t>sampling distribution </a:t>
            </a:r>
            <a:endParaRPr lang="en-US" dirty="0"/>
          </a:p>
          <a:p>
            <a:r>
              <a:rPr lang="en-US" dirty="0"/>
              <a:t>“sampling” here should invoke “long-run”, “hypothetical repeats of the experiment” </a:t>
            </a:r>
          </a:p>
          <a:p>
            <a:r>
              <a:rPr lang="en-US" dirty="0"/>
              <a:t>F</a:t>
            </a:r>
            <a:r>
              <a:rPr lang="en-US" dirty="0" smtClean="0"/>
              <a:t>or </a:t>
            </a:r>
            <a:r>
              <a:rPr lang="en-US" dirty="0"/>
              <a:t>an estimator, the standard deviation of the sampling distribution is called the </a:t>
            </a:r>
            <a:r>
              <a:rPr lang="en-US" i="1" dirty="0"/>
              <a:t>standard error </a:t>
            </a:r>
            <a:endParaRPr lang="en-US" dirty="0"/>
          </a:p>
          <a:p>
            <a:endParaRPr lang="en-US" dirty="0"/>
          </a:p>
        </p:txBody>
      </p:sp>
    </p:spTree>
    <p:extLst>
      <p:ext uri="{BB962C8B-B14F-4D97-AF65-F5344CB8AC3E}">
        <p14:creationId xmlns:p14="http://schemas.microsoft.com/office/powerpoint/2010/main" val="2679766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25562486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4600982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8205120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1303947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296458609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Chihara</a:t>
            </a:r>
            <a:r>
              <a:rPr lang="en-US" dirty="0"/>
              <a:t> &amp; </a:t>
            </a:r>
            <a:r>
              <a:rPr lang="en-US" dirty="0" err="1" smtClean="0"/>
              <a:t>Hesterberg</a:t>
            </a:r>
            <a:r>
              <a:rPr lang="en-US" dirty="0" smtClean="0"/>
              <a:t> - permutation:</a:t>
            </a:r>
            <a:endParaRPr lang="en-US" dirty="0"/>
          </a:p>
        </p:txBody>
      </p:sp>
      <p:sp>
        <p:nvSpPr>
          <p:cNvPr id="3" name="Content Placeholder 2"/>
          <p:cNvSpPr>
            <a:spLocks noGrp="1"/>
          </p:cNvSpPr>
          <p:nvPr>
            <p:ph idx="1"/>
          </p:nvPr>
        </p:nvSpPr>
        <p:spPr/>
        <p:txBody>
          <a:bodyPr>
            <a:normAutofit/>
          </a:bodyPr>
          <a:lstStyle/>
          <a:p>
            <a:r>
              <a:rPr lang="en-US" dirty="0" smtClean="0"/>
              <a:t>Say </a:t>
            </a:r>
            <a:r>
              <a:rPr lang="en-US" dirty="0"/>
              <a:t>that you have one sample with *m* observations, and a second sample with *n* </a:t>
            </a:r>
            <a:r>
              <a:rPr lang="en-US" dirty="0" smtClean="0"/>
              <a:t>observations</a:t>
            </a:r>
          </a:p>
          <a:p>
            <a:pPr marL="457200" indent="-457200">
              <a:buFont typeface="+mj-lt"/>
              <a:buAutoNum type="arabicPeriod"/>
            </a:pPr>
            <a:r>
              <a:rPr lang="en-US" dirty="0" smtClean="0"/>
              <a:t>Pool </a:t>
            </a:r>
            <a:r>
              <a:rPr lang="en-US" dirty="0"/>
              <a:t>the m + n </a:t>
            </a:r>
            <a:r>
              <a:rPr lang="en-US" dirty="0" smtClean="0"/>
              <a:t>values</a:t>
            </a:r>
          </a:p>
          <a:p>
            <a:pPr marL="457200" indent="-457200">
              <a:buFont typeface="+mj-lt"/>
              <a:buAutoNum type="arabicPeriod"/>
            </a:pPr>
            <a:r>
              <a:rPr lang="en-US" b="1" dirty="0" smtClean="0"/>
              <a:t>Repeat</a:t>
            </a:r>
            <a:r>
              <a:rPr lang="is-IS" b="1" dirty="0" smtClean="0"/>
              <a:t>…</a:t>
            </a:r>
            <a:endParaRPr lang="en-US" b="1" dirty="0" smtClean="0"/>
          </a:p>
          <a:p>
            <a:pPr lvl="1"/>
            <a:r>
              <a:rPr lang="en-US" dirty="0" smtClean="0"/>
              <a:t>Draw </a:t>
            </a:r>
            <a:r>
              <a:rPr lang="en-US" dirty="0"/>
              <a:t>a resample of size m without </a:t>
            </a:r>
            <a:r>
              <a:rPr lang="en-US" dirty="0" smtClean="0"/>
              <a:t>replacement</a:t>
            </a:r>
          </a:p>
          <a:p>
            <a:pPr lvl="1"/>
            <a:r>
              <a:rPr lang="en-US" dirty="0" smtClean="0"/>
              <a:t>Use </a:t>
            </a:r>
            <a:r>
              <a:rPr lang="en-US" dirty="0"/>
              <a:t>the remaining n observations for the other </a:t>
            </a:r>
            <a:r>
              <a:rPr lang="en-US" dirty="0" smtClean="0"/>
              <a:t>sample</a:t>
            </a:r>
          </a:p>
          <a:p>
            <a:pPr lvl="1"/>
            <a:r>
              <a:rPr lang="en-US" dirty="0" smtClean="0"/>
              <a:t>Calculate </a:t>
            </a:r>
            <a:r>
              <a:rPr lang="en-US" dirty="0"/>
              <a:t>the difference in means or another statistic that compares </a:t>
            </a:r>
            <a:r>
              <a:rPr lang="en-US" dirty="0" smtClean="0"/>
              <a:t>samples </a:t>
            </a:r>
          </a:p>
          <a:p>
            <a:pPr marL="457200" indent="-457200">
              <a:buFont typeface="+mj-lt"/>
              <a:buAutoNum type="arabicPeriod"/>
            </a:pPr>
            <a:r>
              <a:rPr lang="is-IS" b="1" dirty="0" smtClean="0"/>
              <a:t>…</a:t>
            </a:r>
            <a:r>
              <a:rPr lang="en-US" b="1" dirty="0" smtClean="0"/>
              <a:t>until </a:t>
            </a:r>
            <a:r>
              <a:rPr lang="en-US" b="1" dirty="0"/>
              <a:t>you have enough </a:t>
            </a:r>
            <a:r>
              <a:rPr lang="en-US" b="1" dirty="0" smtClean="0"/>
              <a:t>samples</a:t>
            </a:r>
          </a:p>
          <a:p>
            <a:pPr marL="457200" indent="-457200">
              <a:buFont typeface="+mj-lt"/>
              <a:buAutoNum type="arabicPeriod"/>
            </a:pPr>
            <a:r>
              <a:rPr lang="en-US" dirty="0" smtClean="0"/>
              <a:t>Calculate </a:t>
            </a:r>
            <a:r>
              <a:rPr lang="en-US" dirty="0"/>
              <a:t>the p-value as the fraction of times the random statistics exceed the original statistic (note: “Exceeds” generally means ≥ rather than </a:t>
            </a:r>
            <a:r>
              <a:rPr lang="en-US" dirty="0" smtClean="0"/>
              <a:t>&gt;)</a:t>
            </a:r>
            <a:endParaRPr lang="en-US" dirty="0"/>
          </a:p>
          <a:p>
            <a:pPr marL="457200" indent="-457200">
              <a:buFont typeface="+mj-lt"/>
              <a:buAutoNum type="arabicPeriod"/>
            </a:pPr>
            <a:r>
              <a:rPr lang="en-US" dirty="0" smtClean="0"/>
              <a:t>Multiple </a:t>
            </a:r>
            <a:r>
              <a:rPr lang="en-US" dirty="0"/>
              <a:t>by 2 for a two-sided test, or use abs()</a:t>
            </a:r>
          </a:p>
        </p:txBody>
      </p:sp>
    </p:spTree>
    <p:extLst>
      <p:ext uri="{BB962C8B-B14F-4D97-AF65-F5344CB8AC3E}">
        <p14:creationId xmlns:p14="http://schemas.microsoft.com/office/powerpoint/2010/main" val="10302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rocess</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dirty="0" smtClean="0"/>
              <a:t>Write down </a:t>
            </a:r>
            <a:r>
              <a:rPr lang="en-US" b="1" dirty="0" smtClean="0">
                <a:solidFill>
                  <a:schemeClr val="accent1"/>
                </a:solidFill>
              </a:rPr>
              <a:t>null</a:t>
            </a:r>
            <a:r>
              <a:rPr lang="en-US" dirty="0" smtClean="0">
                <a:solidFill>
                  <a:schemeClr val="accent1"/>
                </a:solidFill>
              </a:rPr>
              <a:t> </a:t>
            </a:r>
            <a:r>
              <a:rPr lang="en-US" dirty="0" smtClean="0"/>
              <a:t>and </a:t>
            </a:r>
            <a:r>
              <a:rPr lang="en-US" b="1" dirty="0" smtClean="0">
                <a:solidFill>
                  <a:schemeClr val="accent1"/>
                </a:solidFill>
              </a:rPr>
              <a:t>alternative </a:t>
            </a:r>
            <a:r>
              <a:rPr lang="en-US" dirty="0" smtClean="0"/>
              <a:t>hypotheses</a:t>
            </a:r>
          </a:p>
          <a:p>
            <a:pPr marL="457200" indent="-457200">
              <a:buFont typeface="+mj-lt"/>
              <a:buAutoNum type="arabicParenR"/>
            </a:pPr>
            <a:r>
              <a:rPr lang="en-US" dirty="0" smtClean="0"/>
              <a:t>Figure out good test statistic that estimates the parameter you are interested in (i.e., what numeric summary based on your sample captures what you want)</a:t>
            </a:r>
          </a:p>
          <a:p>
            <a:pPr marL="457200" indent="-457200">
              <a:buFont typeface="+mj-lt"/>
              <a:buAutoNum type="arabicParenR"/>
            </a:pPr>
            <a:r>
              <a:rPr lang="en-US" dirty="0" smtClean="0"/>
              <a:t>Work out null distribution for that statistic (known or simulated)</a:t>
            </a:r>
          </a:p>
          <a:p>
            <a:pPr marL="457200" indent="-457200">
              <a:buFont typeface="+mj-lt"/>
              <a:buAutoNum type="arabicParenR"/>
            </a:pPr>
            <a:r>
              <a:rPr lang="en-US" dirty="0" smtClean="0"/>
              <a:t>Calculate p-value (or critical value) by comparing actual value to null distribution</a:t>
            </a:r>
          </a:p>
          <a:p>
            <a:pPr marL="457200" indent="-457200">
              <a:buFont typeface="+mj-lt"/>
              <a:buAutoNum type="arabicParenR"/>
            </a:pPr>
            <a:r>
              <a:rPr lang="en-US" dirty="0" smtClean="0"/>
              <a:t>Reject H</a:t>
            </a:r>
            <a:r>
              <a:rPr lang="en-US" baseline="-25000" dirty="0" smtClean="0"/>
              <a:t>0</a:t>
            </a:r>
            <a:r>
              <a:rPr lang="en-US" dirty="0" smtClean="0"/>
              <a:t> if probability (p-value) &lt; 𝝰</a:t>
            </a:r>
            <a:endParaRPr lang="en-US" dirty="0"/>
          </a:p>
        </p:txBody>
      </p:sp>
    </p:spTree>
    <p:extLst>
      <p:ext uri="{BB962C8B-B14F-4D97-AF65-F5344CB8AC3E}">
        <p14:creationId xmlns:p14="http://schemas.microsoft.com/office/powerpoint/2010/main" val="114229620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5848</TotalTime>
  <Words>3925</Words>
  <Application>Microsoft Office PowerPoint</Application>
  <PresentationFormat>Widescreen</PresentationFormat>
  <Paragraphs>541</Paragraphs>
  <Slides>85</Slides>
  <Notes>27</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85</vt:i4>
      </vt:variant>
    </vt:vector>
  </HeadingPairs>
  <TitlesOfParts>
    <vt:vector size="100" baseType="lpstr">
      <vt:lpstr>Aller</vt:lpstr>
      <vt:lpstr>Aller Display</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 and Confidence Intervals</vt:lpstr>
      <vt:lpstr>Remember, statistics…</vt:lpstr>
      <vt:lpstr>General idea for an estimator</vt:lpstr>
      <vt:lpstr>Bootstrapping</vt:lpstr>
      <vt:lpstr>Confidence Intervals</vt:lpstr>
      <vt:lpstr>General idea for hypothesis testing</vt:lpstr>
      <vt:lpstr>General idea for a test statistic</vt:lpstr>
      <vt:lpstr>Therefore…</vt:lpstr>
      <vt:lpstr>Process</vt:lpstr>
      <vt:lpstr>Hypotheses</vt:lpstr>
      <vt:lpstr>The null distribution</vt:lpstr>
      <vt:lpstr>Permutation testing</vt:lpstr>
      <vt:lpstr>Building Intuition – Aspiring astronauts</vt:lpstr>
      <vt:lpstr>Let’s pretend</vt:lpstr>
      <vt:lpstr>The (fictitious) study</vt:lpstr>
      <vt:lpstr>A (directional) alternative hypothesis</vt:lpstr>
      <vt:lpstr>Rearrange…</vt:lpstr>
      <vt:lpstr>Obtaining a test statistic</vt:lpstr>
      <vt:lpstr>PowerPoint Presentation</vt:lpstr>
      <vt:lpstr>Before we even look at the data: What is the mean and standard deviation (the “standard error”) of the null distribution?  What shall we assume this distribution looks like? Draw it!  Let 𝝰 = .05, 1- tailed:  What value does our sample mean need to “beat” in order for us to conclude that it is higher than the population mean (given random variation present in our sample)? Draw this!   What would you conclude if our sample mean is 104? What if it is 108?</vt:lpstr>
      <vt:lpstr>The null distribution for the z-statistic (normal)</vt:lpstr>
      <vt:lpstr>A (non-directional) alternative hypothesis</vt:lpstr>
      <vt:lpstr>Before we even look at the data: What is the mean and standard deviation (the “standard error”) of the null distribution?  What shall we assume this distribution looks like? Draw it!  Let 𝝰 = .05, 2- tailed:  What value does our sample mean need to “beat” in order for us to conclude that it is different than the population mean (given random variation present in our sample)? Draw this!    What would you conclude if our sample mean is 105?</vt:lpstr>
      <vt:lpstr>The null distribution for the z-statistic (normal)</vt:lpstr>
      <vt:lpstr>The alternative hypothesis</vt:lpstr>
      <vt:lpstr>PowerPoint Presentation</vt:lpstr>
      <vt:lpstr>One sample means z-test</vt:lpstr>
      <vt:lpstr>And the sample mean is…</vt:lpstr>
      <vt:lpstr>One-sample z-statistic</vt:lpstr>
      <vt:lpstr>One-sample z-statistic</vt:lpstr>
      <vt:lpstr>One-sample z-statistic </vt:lpstr>
      <vt:lpstr>Z-statistic – Now what? Critical Values</vt:lpstr>
      <vt:lpstr>General idea for a p-value</vt:lpstr>
      <vt:lpstr>“A p-value is a measure of how  embarrassing  the data are to the null hypothesis”</vt:lpstr>
      <vt:lpstr>Cut-offs</vt:lpstr>
      <vt:lpstr>P-value</vt:lpstr>
      <vt:lpstr>Obtaining the p-value for our z-statistic</vt:lpstr>
      <vt:lpstr>Obtaining the p-value for our z-statistic</vt:lpstr>
      <vt:lpstr>Two-tailed p-values more generally… </vt:lpstr>
      <vt:lpstr>When the null hypothesis is true</vt:lpstr>
      <vt:lpstr>PowerPoint Presentation</vt:lpstr>
      <vt:lpstr>PowerPoint Presentation</vt:lpstr>
      <vt:lpstr>PowerPoint Presentation</vt:lpstr>
      <vt:lpstr>One sample means T-test</vt:lpstr>
      <vt:lpstr>PowerPoint Presentation</vt:lpstr>
      <vt:lpstr>Obtaining a test statistic</vt:lpstr>
      <vt:lpstr>Using the sample estimate of the variance</vt:lpstr>
      <vt:lpstr>New distribution family: student’s t</vt:lpstr>
      <vt:lpstr>The t-distributions: PDFs</vt:lpstr>
      <vt:lpstr>The t-distributions</vt:lpstr>
      <vt:lpstr>Red = z, blue = t</vt:lpstr>
      <vt:lpstr>Red = z, blue = t</vt:lpstr>
      <vt:lpstr>Q-Q Plots of rt(100,df)</vt:lpstr>
      <vt:lpstr>One-sample t-test</vt:lpstr>
      <vt:lpstr>One-sample t-test</vt:lpstr>
      <vt:lpstr>One-sample t-test</vt:lpstr>
      <vt:lpstr>What is the p-value for the t statistic?</vt:lpstr>
      <vt:lpstr>What is the p-value for the t statistic?</vt:lpstr>
      <vt:lpstr>One-sample t-test in R</vt:lpstr>
      <vt:lpstr>One-sample t-test in R</vt:lpstr>
      <vt:lpstr>Mansplain it to me…</vt:lpstr>
      <vt:lpstr>Complain about it…</vt:lpstr>
      <vt:lpstr>Family of t-tests</vt:lpstr>
      <vt:lpstr>Confidence Intervals</vt:lpstr>
      <vt:lpstr>Confidence interval for µ</vt:lpstr>
      <vt:lpstr>Calculating 95% CI for µ in R, 𝞼 unknown</vt:lpstr>
      <vt:lpstr>Let’s attempt to summarize…</vt:lpstr>
      <vt:lpstr>Let’s attempt to summarize…</vt:lpstr>
      <vt:lpstr>Let’s attempt to summarize…</vt:lpstr>
      <vt:lpstr>You got it…</vt:lpstr>
      <vt:lpstr>The “Other” Confidence Interval</vt:lpstr>
      <vt:lpstr>Dueling Confidence Intervals - Sneetches</vt:lpstr>
      <vt:lpstr>Interpreting significance in NHST</vt:lpstr>
      <vt:lpstr>Confidence intervals provide several  advantages over NHST alone</vt:lpstr>
      <vt:lpstr>3 new distributions…</vt:lpstr>
      <vt:lpstr>If you see the ratio of an independent normal random variable to the square-root of a chi-squared, think Student’s t </vt:lpstr>
      <vt:lpstr>If you see squares of normal random variables,  think chi-squared</vt:lpstr>
      <vt:lpstr>If you see the ratio of two chi-squared random variables (i.e., sample variances from a normal distribution), think F distribution</vt:lpstr>
      <vt:lpstr>Done-ish…</vt:lpstr>
      <vt:lpstr>Rationale for one sample T test</vt:lpstr>
      <vt:lpstr>Rationale for one sample T test</vt:lpstr>
      <vt:lpstr>Rationale for one sample T test</vt:lpstr>
      <vt:lpstr>From wikipedia…</vt:lpstr>
      <vt:lpstr>PowerPoint Presentation</vt:lpstr>
      <vt:lpstr>From Chihara &amp; Hesterberg - permutation: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70</cp:revision>
  <dcterms:created xsi:type="dcterms:W3CDTF">2018-09-20T00:34:46Z</dcterms:created>
  <dcterms:modified xsi:type="dcterms:W3CDTF">2018-11-08T18:29:50Z</dcterms:modified>
</cp:coreProperties>
</file>